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4"/>
  </p:notesMasterIdLst>
  <p:sldIdLst>
    <p:sldId id="11292" r:id="rId4"/>
    <p:sldId id="11384" r:id="rId5"/>
    <p:sldId id="11175" r:id="rId6"/>
    <p:sldId id="111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3" r:id="rId19"/>
    <p:sldId id="261" r:id="rId20"/>
    <p:sldId id="262" r:id="rId21"/>
    <p:sldId id="11385" r:id="rId22"/>
    <p:sldId id="11174" r:id="rId23"/>
    <p:sldId id="269" r:id="rId24"/>
    <p:sldId id="11149" r:id="rId25"/>
    <p:sldId id="11152" r:id="rId26"/>
    <p:sldId id="11153" r:id="rId27"/>
    <p:sldId id="11154" r:id="rId28"/>
    <p:sldId id="11386" r:id="rId29"/>
    <p:sldId id="11156" r:id="rId30"/>
    <p:sldId id="11157" r:id="rId31"/>
    <p:sldId id="11158" r:id="rId32"/>
    <p:sldId id="11160" r:id="rId33"/>
    <p:sldId id="11161" r:id="rId34"/>
    <p:sldId id="11162" r:id="rId35"/>
    <p:sldId id="11163" r:id="rId36"/>
    <p:sldId id="11177" r:id="rId37"/>
    <p:sldId id="11134" r:id="rId38"/>
    <p:sldId id="11138" r:id="rId39"/>
    <p:sldId id="11139" r:id="rId40"/>
    <p:sldId id="11136" r:id="rId41"/>
    <p:sldId id="11137" r:id="rId42"/>
    <p:sldId id="11387" r:id="rId43"/>
    <p:sldId id="11140" r:id="rId44"/>
    <p:sldId id="11141" r:id="rId45"/>
    <p:sldId id="11142" r:id="rId46"/>
    <p:sldId id="11143" r:id="rId47"/>
    <p:sldId id="11116" r:id="rId48"/>
    <p:sldId id="11117" r:id="rId49"/>
    <p:sldId id="11118" r:id="rId50"/>
    <p:sldId id="11119" r:id="rId51"/>
    <p:sldId id="11120" r:id="rId52"/>
    <p:sldId id="11121" r:id="rId53"/>
    <p:sldId id="11122" r:id="rId54"/>
    <p:sldId id="11123" r:id="rId55"/>
    <p:sldId id="11124" r:id="rId56"/>
    <p:sldId id="11125" r:id="rId57"/>
    <p:sldId id="11126" r:id="rId58"/>
    <p:sldId id="11127" r:id="rId59"/>
    <p:sldId id="11128" r:id="rId60"/>
    <p:sldId id="11172" r:id="rId61"/>
    <p:sldId id="11114" r:id="rId62"/>
    <p:sldId id="11027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93C62-4430-49B6-8BC9-296A9C719C6B}" v="2" dt="2022-10-17T22:09:15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 Wan" userId="9974f853-5511-4ae8-889d-56fc9b561752" providerId="ADAL" clId="{93793C62-4430-49B6-8BC9-296A9C719C6B}"/>
    <pc:docChg chg="undo redo custSel addSld delSld modSld sldOrd">
      <pc:chgData name="Min Wan" userId="9974f853-5511-4ae8-889d-56fc9b561752" providerId="ADAL" clId="{93793C62-4430-49B6-8BC9-296A9C719C6B}" dt="2022-10-17T22:09:16.149" v="33" actId="27636"/>
      <pc:docMkLst>
        <pc:docMk/>
      </pc:docMkLst>
      <pc:sldChg chg="del">
        <pc:chgData name="Min Wan" userId="9974f853-5511-4ae8-889d-56fc9b561752" providerId="ADAL" clId="{93793C62-4430-49B6-8BC9-296A9C719C6B}" dt="2022-10-17T22:03:32.426" v="10" actId="47"/>
        <pc:sldMkLst>
          <pc:docMk/>
          <pc:sldMk cId="0" sldId="266"/>
        </pc:sldMkLst>
      </pc:sldChg>
      <pc:sldChg chg="add del">
        <pc:chgData name="Min Wan" userId="9974f853-5511-4ae8-889d-56fc9b561752" providerId="ADAL" clId="{93793C62-4430-49B6-8BC9-296A9C719C6B}" dt="2022-10-17T22:05:48.372" v="29" actId="47"/>
        <pc:sldMkLst>
          <pc:docMk/>
          <pc:sldMk cId="0" sldId="267"/>
        </pc:sldMkLst>
      </pc:sldChg>
      <pc:sldChg chg="del">
        <pc:chgData name="Min Wan" userId="9974f853-5511-4ae8-889d-56fc9b561752" providerId="ADAL" clId="{93793C62-4430-49B6-8BC9-296A9C719C6B}" dt="2022-10-17T21:43:36.273" v="3" actId="47"/>
        <pc:sldMkLst>
          <pc:docMk/>
          <pc:sldMk cId="3589809035" sldId="11015"/>
        </pc:sldMkLst>
      </pc:sldChg>
      <pc:sldChg chg="modSp mod">
        <pc:chgData name="Min Wan" userId="9974f853-5511-4ae8-889d-56fc9b561752" providerId="ADAL" clId="{93793C62-4430-49B6-8BC9-296A9C719C6B}" dt="2022-10-17T22:09:16.139" v="32" actId="27636"/>
        <pc:sldMkLst>
          <pc:docMk/>
          <pc:sldMk cId="2814274562" sldId="11042"/>
        </pc:sldMkLst>
        <pc:spChg chg="mod">
          <ac:chgData name="Min Wan" userId="9974f853-5511-4ae8-889d-56fc9b561752" providerId="ADAL" clId="{93793C62-4430-49B6-8BC9-296A9C719C6B}" dt="2022-10-17T22:09:16.139" v="32" actId="27636"/>
          <ac:spMkLst>
            <pc:docMk/>
            <pc:sldMk cId="2814274562" sldId="11042"/>
            <ac:spMk id="2" creationId="{9A271182-4381-455F-804E-9A86C60E5978}"/>
          </ac:spMkLst>
        </pc:spChg>
      </pc:sldChg>
      <pc:sldChg chg="modSp mod">
        <pc:chgData name="Min Wan" userId="9974f853-5511-4ae8-889d-56fc9b561752" providerId="ADAL" clId="{93793C62-4430-49B6-8BC9-296A9C719C6B}" dt="2022-10-17T22:09:16.149" v="33" actId="27636"/>
        <pc:sldMkLst>
          <pc:docMk/>
          <pc:sldMk cId="2808690444" sldId="11062"/>
        </pc:sldMkLst>
        <pc:spChg chg="mod">
          <ac:chgData name="Min Wan" userId="9974f853-5511-4ae8-889d-56fc9b561752" providerId="ADAL" clId="{93793C62-4430-49B6-8BC9-296A9C719C6B}" dt="2022-10-17T22:09:16.149" v="33" actId="27636"/>
          <ac:spMkLst>
            <pc:docMk/>
            <pc:sldMk cId="2808690444" sldId="11062"/>
            <ac:spMk id="2" creationId="{9A271182-4381-455F-804E-9A86C60E5978}"/>
          </ac:spMkLst>
        </pc:spChg>
      </pc:sldChg>
      <pc:sldChg chg="del">
        <pc:chgData name="Min Wan" userId="9974f853-5511-4ae8-889d-56fc9b561752" providerId="ADAL" clId="{93793C62-4430-49B6-8BC9-296A9C719C6B}" dt="2022-10-17T22:02:18.256" v="9" actId="47"/>
        <pc:sldMkLst>
          <pc:docMk/>
          <pc:sldMk cId="2215837767" sldId="11115"/>
        </pc:sldMkLst>
      </pc:sldChg>
      <pc:sldChg chg="add">
        <pc:chgData name="Min Wan" userId="9974f853-5511-4ae8-889d-56fc9b561752" providerId="ADAL" clId="{93793C62-4430-49B6-8BC9-296A9C719C6B}" dt="2022-10-17T22:09:15.978" v="31"/>
        <pc:sldMkLst>
          <pc:docMk/>
          <pc:sldMk cId="1685178419" sldId="11129"/>
        </pc:sldMkLst>
      </pc:sldChg>
      <pc:sldChg chg="del">
        <pc:chgData name="Min Wan" userId="9974f853-5511-4ae8-889d-56fc9b561752" providerId="ADAL" clId="{93793C62-4430-49B6-8BC9-296A9C719C6B}" dt="2022-10-17T22:09:07.323" v="30" actId="2696"/>
        <pc:sldMkLst>
          <pc:docMk/>
          <pc:sldMk cId="4189136053" sldId="11129"/>
        </pc:sldMkLst>
      </pc:sldChg>
      <pc:sldChg chg="del">
        <pc:chgData name="Min Wan" userId="9974f853-5511-4ae8-889d-56fc9b561752" providerId="ADAL" clId="{93793C62-4430-49B6-8BC9-296A9C719C6B}" dt="2022-10-17T22:09:07.323" v="30" actId="2696"/>
        <pc:sldMkLst>
          <pc:docMk/>
          <pc:sldMk cId="2185332649" sldId="11130"/>
        </pc:sldMkLst>
      </pc:sldChg>
      <pc:sldChg chg="add">
        <pc:chgData name="Min Wan" userId="9974f853-5511-4ae8-889d-56fc9b561752" providerId="ADAL" clId="{93793C62-4430-49B6-8BC9-296A9C719C6B}" dt="2022-10-17T22:09:15.978" v="31"/>
        <pc:sldMkLst>
          <pc:docMk/>
          <pc:sldMk cId="2332447460" sldId="11130"/>
        </pc:sldMkLst>
      </pc:sldChg>
      <pc:sldChg chg="del">
        <pc:chgData name="Min Wan" userId="9974f853-5511-4ae8-889d-56fc9b561752" providerId="ADAL" clId="{93793C62-4430-49B6-8BC9-296A9C719C6B}" dt="2022-10-17T22:09:07.323" v="30" actId="2696"/>
        <pc:sldMkLst>
          <pc:docMk/>
          <pc:sldMk cId="981488504" sldId="11131"/>
        </pc:sldMkLst>
      </pc:sldChg>
      <pc:sldChg chg="add">
        <pc:chgData name="Min Wan" userId="9974f853-5511-4ae8-889d-56fc9b561752" providerId="ADAL" clId="{93793C62-4430-49B6-8BC9-296A9C719C6B}" dt="2022-10-17T22:09:15.978" v="31"/>
        <pc:sldMkLst>
          <pc:docMk/>
          <pc:sldMk cId="3911769017" sldId="11131"/>
        </pc:sldMkLst>
      </pc:sldChg>
      <pc:sldChg chg="del">
        <pc:chgData name="Min Wan" userId="9974f853-5511-4ae8-889d-56fc9b561752" providerId="ADAL" clId="{93793C62-4430-49B6-8BC9-296A9C719C6B}" dt="2022-10-17T22:02:16.917" v="8" actId="47"/>
        <pc:sldMkLst>
          <pc:docMk/>
          <pc:sldMk cId="1665599605" sldId="11132"/>
        </pc:sldMkLst>
      </pc:sldChg>
      <pc:sldChg chg="add del">
        <pc:chgData name="Min Wan" userId="9974f853-5511-4ae8-889d-56fc9b561752" providerId="ADAL" clId="{93793C62-4430-49B6-8BC9-296A9C719C6B}" dt="2022-10-17T22:05:43.367" v="27" actId="47"/>
        <pc:sldMkLst>
          <pc:docMk/>
          <pc:sldMk cId="1389772074" sldId="11150"/>
        </pc:sldMkLst>
      </pc:sldChg>
      <pc:sldChg chg="add del">
        <pc:chgData name="Min Wan" userId="9974f853-5511-4ae8-889d-56fc9b561752" providerId="ADAL" clId="{93793C62-4430-49B6-8BC9-296A9C719C6B}" dt="2022-10-17T22:05:42.316" v="26" actId="47"/>
        <pc:sldMkLst>
          <pc:docMk/>
          <pc:sldMk cId="194744950" sldId="11151"/>
        </pc:sldMkLst>
      </pc:sldChg>
      <pc:sldChg chg="add del">
        <pc:chgData name="Min Wan" userId="9974f853-5511-4ae8-889d-56fc9b561752" providerId="ADAL" clId="{93793C62-4430-49B6-8BC9-296A9C719C6B}" dt="2022-10-17T22:05:41.455" v="25" actId="47"/>
        <pc:sldMkLst>
          <pc:docMk/>
          <pc:sldMk cId="3916619745" sldId="11152"/>
        </pc:sldMkLst>
      </pc:sldChg>
      <pc:sldChg chg="add del">
        <pc:chgData name="Min Wan" userId="9974f853-5511-4ae8-889d-56fc9b561752" providerId="ADAL" clId="{93793C62-4430-49B6-8BC9-296A9C719C6B}" dt="2022-10-17T22:05:40.075" v="24" actId="47"/>
        <pc:sldMkLst>
          <pc:docMk/>
          <pc:sldMk cId="134516870" sldId="11153"/>
        </pc:sldMkLst>
      </pc:sldChg>
      <pc:sldChg chg="add del">
        <pc:chgData name="Min Wan" userId="9974f853-5511-4ae8-889d-56fc9b561752" providerId="ADAL" clId="{93793C62-4430-49B6-8BC9-296A9C719C6B}" dt="2022-10-17T22:05:39.194" v="23" actId="47"/>
        <pc:sldMkLst>
          <pc:docMk/>
          <pc:sldMk cId="1586596233" sldId="11154"/>
        </pc:sldMkLst>
      </pc:sldChg>
      <pc:sldChg chg="add del">
        <pc:chgData name="Min Wan" userId="9974f853-5511-4ae8-889d-56fc9b561752" providerId="ADAL" clId="{93793C62-4430-49B6-8BC9-296A9C719C6B}" dt="2022-10-17T22:05:38.549" v="22" actId="47"/>
        <pc:sldMkLst>
          <pc:docMk/>
          <pc:sldMk cId="315627678" sldId="11155"/>
        </pc:sldMkLst>
      </pc:sldChg>
      <pc:sldChg chg="add del">
        <pc:chgData name="Min Wan" userId="9974f853-5511-4ae8-889d-56fc9b561752" providerId="ADAL" clId="{93793C62-4430-49B6-8BC9-296A9C719C6B}" dt="2022-10-17T22:05:37.966" v="21" actId="47"/>
        <pc:sldMkLst>
          <pc:docMk/>
          <pc:sldMk cId="3309743565" sldId="11156"/>
        </pc:sldMkLst>
      </pc:sldChg>
      <pc:sldChg chg="add del">
        <pc:chgData name="Min Wan" userId="9974f853-5511-4ae8-889d-56fc9b561752" providerId="ADAL" clId="{93793C62-4430-49B6-8BC9-296A9C719C6B}" dt="2022-10-17T22:05:19.414" v="20" actId="47"/>
        <pc:sldMkLst>
          <pc:docMk/>
          <pc:sldMk cId="440954717" sldId="11157"/>
        </pc:sldMkLst>
      </pc:sldChg>
      <pc:sldChg chg="del">
        <pc:chgData name="Min Wan" userId="9974f853-5511-4ae8-889d-56fc9b561752" providerId="ADAL" clId="{93793C62-4430-49B6-8BC9-296A9C719C6B}" dt="2022-10-17T21:57:29.234" v="7" actId="47"/>
        <pc:sldMkLst>
          <pc:docMk/>
          <pc:sldMk cId="3919219671" sldId="11178"/>
        </pc:sldMkLst>
      </pc:sldChg>
      <pc:sldChg chg="add ord">
        <pc:chgData name="Min Wan" userId="9974f853-5511-4ae8-889d-56fc9b561752" providerId="ADAL" clId="{93793C62-4430-49B6-8BC9-296A9C719C6B}" dt="2022-10-17T21:43:45.439" v="5"/>
        <pc:sldMkLst>
          <pc:docMk/>
          <pc:sldMk cId="2698438237" sldId="11292"/>
        </pc:sldMkLst>
      </pc:sldChg>
      <pc:sldChg chg="modSp add mod">
        <pc:chgData name="Min Wan" userId="9974f853-5511-4ae8-889d-56fc9b561752" providerId="ADAL" clId="{93793C62-4430-49B6-8BC9-296A9C719C6B}" dt="2022-10-17T21:50:12.341" v="6" actId="113"/>
        <pc:sldMkLst>
          <pc:docMk/>
          <pc:sldMk cId="4134186903" sldId="11384"/>
        </pc:sldMkLst>
        <pc:spChg chg="mod">
          <ac:chgData name="Min Wan" userId="9974f853-5511-4ae8-889d-56fc9b561752" providerId="ADAL" clId="{93793C62-4430-49B6-8BC9-296A9C719C6B}" dt="2022-10-17T21:50:12.341" v="6" actId="113"/>
          <ac:spMkLst>
            <pc:docMk/>
            <pc:sldMk cId="4134186903" sldId="11384"/>
            <ac:spMk id="4" creationId="{CAF67037-9682-772E-4883-44349DB437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64980-AF21-41BB-A684-6F36BAC8A829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F56E-E958-41F6-9EFB-2A93B4320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6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先看几个生活中的例子。同学们猜猜看，这里哪种学习方式是有监督学习，哪种是强化学习呢？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下棋时，我们可以</a:t>
            </a:r>
            <a:r>
              <a:rPr lang="zh-CN" altLang="en-US" sz="1200" dirty="0"/>
              <a:t>背书上残局解法学习，也可以和朋友对弈，尽量赢取胜利；写作文时，我们可以背诵范文学习，也可以考试时写作文，尽量获得高分。婴儿学说话，可以通过复述大人的话学习，也可以尝试表达自己的想法，尽量获得理解。作为学生，我们高中时期是按照老师的安排按部就班学习，而到了本科，我们有了更多自由按自己想法学习，获取有益经验和知识。那么哪种学习方式是有监督学习？哪种是强化学习呢？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理解了这个我们就可以看看具体的损失函数设计了。对有监督学习，假设这个</a:t>
            </a:r>
            <a:r>
              <a:rPr lang="en-US" altLang="zh-CN" dirty="0"/>
              <a:t>N</a:t>
            </a:r>
            <a:r>
              <a:rPr lang="zh-CN" altLang="en-US" dirty="0"/>
              <a:t>分类问题的标签分别是</a:t>
            </a:r>
            <a:r>
              <a:rPr lang="en-US" altLang="zh-CN" dirty="0"/>
              <a:t>l1</a:t>
            </a:r>
            <a:r>
              <a:rPr lang="zh-CN" altLang="en-US" dirty="0"/>
              <a:t>到</a:t>
            </a:r>
            <a:r>
              <a:rPr lang="en-US" altLang="zh-CN" dirty="0" err="1"/>
              <a:t>lN</a:t>
            </a:r>
            <a:r>
              <a:rPr lang="zh-CN" altLang="en-US" dirty="0"/>
              <a:t>。</a:t>
            </a:r>
            <a:r>
              <a:rPr lang="en-US" altLang="zh-CN" dirty="0"/>
              <a:t>Li=1</a:t>
            </a:r>
            <a:r>
              <a:rPr lang="zh-CN" altLang="en-US" dirty="0"/>
              <a:t>说明是正确标签，否则</a:t>
            </a:r>
            <a:r>
              <a:rPr lang="en-US" altLang="zh-CN" dirty="0"/>
              <a:t>li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，那当前样本的损失函数我们可以写成大家学过的交叉熵的形式。大部分</a:t>
            </a:r>
            <a:r>
              <a:rPr lang="en-US" altLang="zh-CN" dirty="0"/>
              <a:t>li</a:t>
            </a:r>
            <a:r>
              <a:rPr lang="zh-CN" altLang="en-US" dirty="0"/>
              <a:t>都是</a:t>
            </a:r>
            <a:r>
              <a:rPr lang="en-US" altLang="zh-CN" dirty="0"/>
              <a:t>0</a:t>
            </a:r>
            <a:r>
              <a:rPr lang="zh-CN" altLang="en-US" dirty="0"/>
              <a:t>，只有正确选择对应的项会保留下来，进行正确选择的概率越高，损失越小。那么强化学习是什么样的呢？我们先考虑第一种笨办法。现在还是</a:t>
            </a:r>
            <a:r>
              <a:rPr lang="en-US" altLang="zh-CN" dirty="0"/>
              <a:t>N</a:t>
            </a:r>
            <a:r>
              <a:rPr lang="zh-CN" altLang="en-US" dirty="0"/>
              <a:t>个选择，对应的奖励分别记为</a:t>
            </a:r>
            <a:r>
              <a:rPr lang="en-US" altLang="zh-CN" dirty="0"/>
              <a:t>r1</a:t>
            </a:r>
            <a:r>
              <a:rPr lang="zh-CN" altLang="en-US" dirty="0"/>
              <a:t>到</a:t>
            </a:r>
            <a:r>
              <a:rPr lang="en-US" altLang="zh-CN" dirty="0" err="1"/>
              <a:t>rN</a:t>
            </a:r>
            <a:r>
              <a:rPr lang="zh-CN" altLang="en-US" dirty="0"/>
              <a:t>。</a:t>
            </a:r>
            <a:r>
              <a:rPr lang="en-US" altLang="zh-CN" dirty="0" err="1"/>
              <a:t>ri</a:t>
            </a:r>
            <a:r>
              <a:rPr lang="zh-CN" altLang="en-US" dirty="0"/>
              <a:t>越大说明越符合对象的预期。当前样本的损失函数是什么呢？这里提示一下大家，只需要在有监督的损失函数中修改一个字母就可以了。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37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没错，就是把</a:t>
            </a:r>
            <a:r>
              <a:rPr lang="en-US" altLang="zh-CN" dirty="0"/>
              <a:t>l</a:t>
            </a:r>
            <a:r>
              <a:rPr lang="zh-CN" altLang="en-US" dirty="0"/>
              <a:t>改成</a:t>
            </a:r>
            <a:r>
              <a:rPr lang="en-US" altLang="zh-CN" dirty="0"/>
              <a:t>r</a:t>
            </a:r>
            <a:r>
              <a:rPr lang="zh-CN" altLang="en-US" dirty="0"/>
              <a:t>就可以了。大家看看，这个式子里面</a:t>
            </a:r>
            <a:r>
              <a:rPr lang="en-US" altLang="zh-CN" dirty="0" err="1"/>
              <a:t>i</a:t>
            </a:r>
            <a:r>
              <a:rPr lang="zh-CN" altLang="en-US" dirty="0"/>
              <a:t>要从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N</a:t>
            </a:r>
            <a:r>
              <a:rPr lang="zh-CN" altLang="en-US" dirty="0"/>
              <a:t>，要遍历所有饭店，这不太现实。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如果是方法二，只进行一次选择试错，损失函数又是什么样的呢？这里还提示一下大家，只需要在上面式子的基础上删除一个符号即可。删除什么呢？没错，就是这个加和符号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删掉以后就变成了</a:t>
            </a:r>
            <a:r>
              <a:rPr lang="en-US" altLang="zh-CN" dirty="0"/>
              <a:t>-</a:t>
            </a:r>
            <a:r>
              <a:rPr lang="en-US" altLang="zh-CN" dirty="0" err="1"/>
              <a:t>ri</a:t>
            </a:r>
            <a:r>
              <a:rPr lang="en-US" altLang="zh-CN" dirty="0"/>
              <a:t> log pi</a:t>
            </a:r>
            <a:r>
              <a:rPr lang="zh-CN" altLang="en-US" dirty="0"/>
              <a:t>了，这实际上就是强化学习中一种著名方法</a:t>
            </a:r>
            <a:r>
              <a:rPr lang="en-US" altLang="zh-CN" dirty="0"/>
              <a:t>REINFORCE</a:t>
            </a:r>
            <a:r>
              <a:rPr lang="zh-CN" altLang="en-US" dirty="0"/>
              <a:t>对应的损失函数。我们看看在这个损失函数的情况下，模型是怎么学习的。如果</a:t>
            </a:r>
            <a:r>
              <a:rPr lang="en-US" altLang="zh-CN" dirty="0" err="1"/>
              <a:t>ri</a:t>
            </a:r>
            <a:r>
              <a:rPr lang="zh-CN" altLang="en-US" dirty="0"/>
              <a:t>大于</a:t>
            </a:r>
            <a:r>
              <a:rPr lang="en-US" altLang="zh-CN" dirty="0"/>
              <a:t>0</a:t>
            </a:r>
            <a:r>
              <a:rPr lang="zh-CN" altLang="en-US" dirty="0"/>
              <a:t>，那么</a:t>
            </a:r>
            <a:r>
              <a:rPr lang="en-US" altLang="zh-CN" dirty="0"/>
              <a:t>pi</a:t>
            </a:r>
            <a:r>
              <a:rPr lang="zh-CN" altLang="en-US" dirty="0"/>
              <a:t>越大，损失越小，所以这个时候模型会增加选择</a:t>
            </a:r>
            <a:r>
              <a:rPr lang="en-US" altLang="zh-CN" dirty="0" err="1"/>
              <a:t>i</a:t>
            </a:r>
            <a:r>
              <a:rPr lang="zh-CN" altLang="en-US" dirty="0"/>
              <a:t>的概率。如果</a:t>
            </a:r>
            <a:r>
              <a:rPr lang="en-US" altLang="zh-CN" dirty="0" err="1"/>
              <a:t>ri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，则相反，</a:t>
            </a:r>
            <a:r>
              <a:rPr lang="en-US" altLang="zh-CN" dirty="0"/>
              <a:t>pi</a:t>
            </a:r>
            <a:r>
              <a:rPr lang="zh-CN" altLang="en-US" dirty="0"/>
              <a:t>越大，损失越大，所以这个时候模型减少选择</a:t>
            </a:r>
            <a:r>
              <a:rPr lang="en-US" altLang="zh-CN" dirty="0" err="1"/>
              <a:t>i</a:t>
            </a:r>
            <a:r>
              <a:rPr lang="zh-CN" altLang="en-US" dirty="0"/>
              <a:t>的概率。这就像你选择了一个饭店以后，如果看到对象脸色不好，奖励是负的，赶紧试试别的，如果她不同意但是表情缓和了，奖励是正的，就多试试类似的。下棋也是一样，如果输了，下次少下类似的，赢了则多下下类似的。至于什么是类似的，就由智能体的理解决定了，在深度学习里由它的编码器</a:t>
            </a:r>
            <a:r>
              <a:rPr lang="en-US" altLang="zh-CN" dirty="0"/>
              <a:t>encoder</a:t>
            </a:r>
            <a:r>
              <a:rPr lang="zh-CN" altLang="en-US" dirty="0"/>
              <a:t>决定。再对比一下有监督学习，它就轻松多了， 假设正确选择是</a:t>
            </a:r>
            <a:r>
              <a:rPr lang="en-US" altLang="zh-CN" dirty="0"/>
              <a:t>*</a:t>
            </a:r>
            <a:r>
              <a:rPr lang="zh-CN" altLang="en-US" dirty="0"/>
              <a:t>，损失函数可写为</a:t>
            </a:r>
            <a:r>
              <a:rPr lang="en-US" altLang="zh-CN" dirty="0"/>
              <a:t>-log p*</a:t>
            </a:r>
            <a:r>
              <a:rPr lang="zh-CN" altLang="en-US" dirty="0"/>
              <a:t>，模型会直接优化</a:t>
            </a:r>
            <a:r>
              <a:rPr lang="en-US" altLang="zh-CN" dirty="0"/>
              <a:t>p*</a:t>
            </a:r>
            <a:r>
              <a:rPr lang="zh-CN" altLang="en-US" dirty="0"/>
              <a:t>。这是因为有监督学习直接看到了这个标准答案</a:t>
            </a:r>
            <a:r>
              <a:rPr lang="en-US" altLang="zh-CN" dirty="0"/>
              <a:t>*</a:t>
            </a:r>
            <a:r>
              <a:rPr lang="zh-CN" altLang="en-US" dirty="0"/>
              <a:t>，可以更加目的明确直接优化。但是如果没有标准答案，或者标准答案只是参考，还可能又更好的时候，有监督学习就可能不如强化学习了。所以如果你有个明确想去的饭店，最好就不要让对象猜了，直接告诉他有监督学习更快。但如果你也没想清楚吃什么，就可以试试让对象强化学习，想看看他会不会带来什么惊喜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对了，前面这种是有监督学习，后面这种是强化学习。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大家想想，这两种方式分别有什么好处呢？背诵、复述最主要的特点就是简单、可操作，很适合初学者快速入门。而强化学习可以做到青出于蓝而胜于蓝（</a:t>
            </a:r>
            <a:r>
              <a:rPr lang="en-US" altLang="zh-CN" dirty="0"/>
              <a:t>click</a:t>
            </a:r>
            <a:r>
              <a:rPr lang="zh-CN" altLang="en-US" dirty="0"/>
              <a:t>）。下棋能超过世界冠军、优化比人还强的大模型，就不能只是模仿世界冠军或者模仿人，还需要自己探索出新的策略。未来大模型可能在很多方面都超过了大部分人，这时候可能很难再找人写出比大模型还好的答案，有监督学习也许越来越不可行。未来也许人能做的就是给大模型输出打分，让他们还能用强化学习的方式进行优化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这些场景中有很多共性。比如都有一个要学习主体，我们叫智能体。比如智能体是学下棋的人、学说话的婴儿，机器学习里就是要进行优化的模型。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同学们想想，（</a:t>
            </a:r>
            <a:r>
              <a:rPr lang="en-US" altLang="zh-CN" dirty="0"/>
              <a:t>click</a:t>
            </a:r>
            <a:r>
              <a:rPr lang="zh-CN" altLang="en-US" dirty="0"/>
              <a:t>）有监督学习和强化学习中，智能体的主要区别在什么方面呢？</a:t>
            </a:r>
            <a:endParaRPr lang="en-US" altLang="zh-CN" dirty="0"/>
          </a:p>
          <a:p>
            <a:r>
              <a:rPr lang="zh-CN" altLang="en-US" dirty="0"/>
              <a:t>是智能体的内在结构不同，输出形式不同，还是优化方式不同呢？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7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对了，是</a:t>
            </a:r>
            <a:r>
              <a:rPr lang="en-US" altLang="zh-CN" dirty="0"/>
              <a:t>C</a:t>
            </a:r>
            <a:r>
              <a:rPr lang="zh-CN" altLang="en-US" dirty="0"/>
              <a:t>优化方式。不管哪种学习方式，你都还是你，本身结构没有变化。你的输出形式也没有变化，不管怎么学下棋，输出都是棋盘中下一步棋，写作文都是下一个词。变的是什么呢？学习环境变了。在强化学习环境中，没有一个老师告诉你每一步应该做什么了，到这种环境可能是被动的，你所处的环境没有合适的老师，或者是你主动选择的结果，你开始希望青出于蓝而胜于蓝，想探索没人探索过的新领域，就没有人知道标准答案了。环境这么大的变化，但我们本质是不变的，输出形式不变，最终目标都是下好棋、写好作文。唯一变的只是和环境互动获取信息的方式，导致了我们优化方法的变化。具体来说主要只是一个优化损失函数的区别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0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那两种学习方法里面获取信息方式具体有什么区别呢？在有监督学习里面，我们已经知道关键信息是标注，</a:t>
            </a:r>
            <a:r>
              <a:rPr lang="en-US" altLang="zh-CN" dirty="0"/>
              <a:t>ground-truth label</a:t>
            </a:r>
            <a:r>
              <a:rPr lang="zh-CN" altLang="en-US" dirty="0"/>
              <a:t>了，比如书上的残局解法、范文、大人的话、老师的安排都是标注。那强化学习里面相对应的关键信息是什么呢？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2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同学们可能已经想到了，强化学习关键信息就是奖励。对应到之前的例子，奖励就是下棋中获得了胜利、写作文获得了高分，说话获得了理解，学习获取了有益经验和知识。这个区别就决定了交互模式的区别。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8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有监督学习的环境会直接给出问题对应的答案，而强化学习呢，是给出问题和奖励。问题就是模型的输入</a:t>
            </a:r>
            <a:r>
              <a:rPr lang="en-US" altLang="zh-CN" dirty="0"/>
              <a:t>input</a:t>
            </a:r>
            <a:r>
              <a:rPr lang="zh-CN" altLang="en-US" dirty="0"/>
              <a:t>，或者说是环境当前的状态</a:t>
            </a:r>
            <a:r>
              <a:rPr lang="en-US" altLang="zh-CN" dirty="0"/>
              <a:t>state</a:t>
            </a:r>
            <a:r>
              <a:rPr lang="zh-CN" altLang="en-US" dirty="0"/>
              <a:t>，奖励是</a:t>
            </a:r>
            <a:r>
              <a:rPr lang="en-US" altLang="zh-CN" dirty="0"/>
              <a:t>reward</a:t>
            </a:r>
            <a:r>
              <a:rPr lang="zh-CN" altLang="en-US" dirty="0"/>
              <a:t>。是不是感觉还少了什么？奖励的对象是什么呢？对了，就是（</a:t>
            </a:r>
            <a:r>
              <a:rPr lang="en-US" altLang="zh-CN" dirty="0"/>
              <a:t>click</a:t>
            </a:r>
            <a:r>
              <a:rPr lang="zh-CN" altLang="en-US" dirty="0"/>
              <a:t>）你选择的某个行动，或者叫</a:t>
            </a:r>
            <a:r>
              <a:rPr lang="en-US" altLang="zh-CN" dirty="0"/>
              <a:t>action</a:t>
            </a:r>
            <a:r>
              <a:rPr lang="zh-CN" altLang="en-US" dirty="0"/>
              <a:t>。如果说有监督学习是直接给答案，那强化学习就是不给答案，让你先试，它来告诉你对不对。这两种交互方式到底是什么区别呢？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9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象一个日常生活中的场景，就容易切身体会到这里面的区别了。假设环境是你的对象，智能体是你。你惹对象不高兴了，想请他吃饭表示歉意。你问她，吃什么去？如果她直接说“小龙虾”，那么就是有监督学习，如果她说“你说呢”？就是强化学习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7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时怎么学习呢？有监督学习容易，照着做就可以。小龙虾就是一个训练样本，你收集到越来越多的训练样本，就可以学出规律，预测你对象哪天想吃什么了，你就成功学会了这个多分类任务。强化学习怎么办呢？一个笨办法是（</a:t>
            </a:r>
            <a:r>
              <a:rPr lang="en-US" altLang="zh-CN" dirty="0"/>
              <a:t>click)</a:t>
            </a:r>
            <a:r>
              <a:rPr lang="zh-CN" altLang="en-US" dirty="0"/>
              <a:t>可以不断问对象，遍历了所有饭店总能知道她想吃什么，这就转化为了有监督学习了。但是这个太不现实了。你对象不生气才怪呢。下棋也一样，不太可能遍历了所有的可能棋局去找到能赢的方法，写作文也不可能写一万篇都让老师打分。所以这个里面就有个问题是</a:t>
            </a:r>
            <a:r>
              <a:rPr lang="en-US" altLang="zh-CN" dirty="0"/>
              <a:t>(click)</a:t>
            </a:r>
            <a:r>
              <a:rPr lang="zh-CN" altLang="en-US" dirty="0"/>
              <a:t>只能进行有限的尝试。实际中我们可能只能采取</a:t>
            </a:r>
            <a:r>
              <a:rPr lang="en-US" altLang="zh-CN" dirty="0"/>
              <a:t>(click)</a:t>
            </a:r>
            <a:r>
              <a:rPr lang="zh-CN" altLang="en-US" dirty="0"/>
              <a:t>方法二，就是尝试一个选择，依据当前获得的奖励来学习。如果奖励大，比如看对象表情她心情还不错，那就多尝试类似的，如果奖励小，对象看着不太高兴了，那就避免尝试类似的。怎么从有限尝试中有效学习就是强化学习的精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7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84DF9-909B-4057-AFA6-6D2DA30E2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1FAE6F-69D3-4866-80C3-FA75F0F0D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48A38-BB1A-4E72-9E2B-CFC4ACCF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9355E-682D-4E1E-AFA8-C5C1D3E6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01C07-4E63-4578-AF92-4993249E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62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7DDFF-7467-4519-9D8E-BA620E3B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836015-4E20-4BF3-A6A9-F917CEE98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A8704-4C84-4B5B-9F2F-F9D93D3B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C28DE-6DD3-4981-A3CE-0D08BB54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32498-AFAE-4CEC-A518-D3CB425F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0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BB540D-42A5-44A1-91A2-3D88401E9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552E14-F940-417D-8A4B-8F7B1C883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66188-A193-4B0B-AAF8-75BFC855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4E6-C554-4007-AD7F-8212165D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DE61D-DB71-405C-ADA9-CDE0022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87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D3CC-466A-49BB-9DA1-8FFB17A4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5656E8-F89D-4C5C-8D67-14AB3BBB5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7C7B2-9290-46E7-91A6-5F044C1F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D4A56-7853-45DB-8D96-7E6B3549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8B2BC-0A2B-4E9F-BAAC-B14EDA8E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535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04C8D-A177-4472-A90A-9CBF17C7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3228A-A180-4A8A-93E6-FC680D03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A1EB8-5842-4676-8F58-E29E58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57A99-EB5B-4369-B713-26A3A63E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62AC9-DE9B-40C0-BDFD-B9B91830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67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DF5F4-EA1D-4DA4-B5B5-2BAB346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4637E2-F13F-4D1F-8683-A9A0013C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6B438-6520-4E58-945C-C98413B0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CD857-D5C2-43FA-A7BA-CFA9357F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4BA88-EFBC-4F66-B40F-3498BE96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4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17A-2917-43FC-ADA7-AD5250A1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84E1A-7E53-4C19-89E3-95B4A526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E1ABE-C894-4879-81E1-1ADF8EDD8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3AF246-B796-47EC-BC1A-29FBB664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DF5387-2283-418B-B8EA-D88F0345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020045-0531-4FF9-A22D-D857CBD8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59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621E-6C63-4462-9E00-64D15A62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2AB24-E2AA-4684-BA76-9580F9C3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AE86CB-DE2E-4F8A-946F-7FFACC2EF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2CF62-1968-4AEB-9310-6820EE436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FDAA11-7A47-41F7-96CF-752FFD71A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DC9DC9-B3BA-4E19-AAAC-957F2A03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3A17-E399-4386-A11C-28EDC668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D2B4F5-251F-4B01-ADBE-4A2F87C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D298F-1EDA-4DD1-9D19-4C8F83EF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AA88A3-7EB0-41EA-AAC9-1E40D31D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619073-DC75-495E-BE22-0C1BC20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A21CA4-BDCB-46CF-8EBD-2A5316F8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95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9C7DD-C70B-4671-9F89-13278486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DE3628-6DBC-4DFE-83EB-D774A012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D94E1-6B01-4A4D-BC19-654EF800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53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4B1BE-8A5B-4D69-9F4C-E7B992A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84290-C1A5-4739-8B67-CEA69F2A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69A9EF-F3F8-41EA-9F55-F11C2EA5B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5BDA0-CB28-462A-B96E-94AC6189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8596F2-9F97-4B7E-B576-6B2BB8C7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3256D-1B04-4D48-AAE8-94D1ED27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0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CD850-B58F-412D-99D0-736C3EB8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1FB72-56C1-4940-8027-A5ED671AE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9C3B3-56A7-4A7C-8092-E6BD689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4083F-79A3-4F6D-9FEC-ED1D93F9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12B20-BE08-4241-BD20-6D3046BC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20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89935-06EF-4292-B2FE-A15595A8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3FE0C-76B5-4BD9-A4D3-0446B893A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7454D-13FE-433D-B7E4-C974FB25A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C10BB8-9BED-4F8F-B237-B137363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FC3148-0A45-41B0-960D-0D09F0A6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46778D-5EA0-49E4-8BA2-36D47DC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49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3F0E-9878-4766-8289-7B73B80E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C4B236-18FD-43A1-BE55-737B7501F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374D5-043A-44AA-B055-94C32C97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516A9-4BD2-4D66-BE96-722EE70A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976FC-ADEC-40EB-88BF-7F95F2B4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7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5EFA70-5C71-4EF0-9BEF-9653C02B0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1983E3-672D-4D16-9DE5-462D40B37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BA015-A5E6-412C-962D-6C3592C3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77F22-564A-43E0-985C-1260A74C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B6C0-BF66-4681-B3DC-83D39266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09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2667000" y="1122363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667000" y="3602038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2942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55627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2147888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147888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2286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6858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9475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995487" y="1825625"/>
            <a:ext cx="2900364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751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2153841" y="365126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153842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228600">
              <a:buSzTx/>
              <a:buFontTx/>
              <a:buNone/>
              <a:defRPr sz="2400" b="1"/>
            </a:lvl2pPr>
            <a:lvl3pPr marL="0" indent="457200">
              <a:buSzTx/>
              <a:buFontTx/>
              <a:buNone/>
              <a:defRPr sz="2400" b="1"/>
            </a:lvl3pPr>
            <a:lvl4pPr marL="0" indent="685800">
              <a:buSzTx/>
              <a:buFontTx/>
              <a:buNone/>
              <a:defRPr sz="2400" b="1"/>
            </a:lvl4pPr>
            <a:lvl5pPr marL="0" indent="9144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53150" y="1681163"/>
            <a:ext cx="3887392" cy="823913"/>
          </a:xfrm>
          <a:prstGeom prst="rect">
            <a:avLst/>
          </a:prstGeom>
          <a:ln w="12700"/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</a:lstStyle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96599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82685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2153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411391" y="987426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489857" indent="-261257">
              <a:defRPr sz="3200"/>
            </a:lvl2pPr>
            <a:lvl3pPr marL="762000" indent="-304800">
              <a:defRPr sz="3200"/>
            </a:lvl3pPr>
            <a:lvl4pPr marL="1051560" indent="-365760">
              <a:defRPr sz="3200"/>
            </a:lvl4pPr>
            <a:lvl5pPr marL="12801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2153841" y="2057400"/>
            <a:ext cx="2949179" cy="3811588"/>
          </a:xfrm>
          <a:prstGeom prst="rect">
            <a:avLst/>
          </a:prstGeom>
          <a:ln w="12700"/>
        </p:spPr>
        <p:txBody>
          <a:bodyPr/>
          <a:lstStyle>
            <a:lvl1pPr marL="0" indent="0">
              <a:buSzTx/>
              <a:buFontTx/>
              <a:buNone/>
              <a:defRPr sz="3200"/>
            </a:lvl1pPr>
          </a:lstStyle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01903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582F5-64BE-4028-B632-002F2B0B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26972B-A785-44CE-AEB6-B3B42DE72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4B1D0-0B1A-4845-B05F-2090FC09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C657A-689F-4EC3-BBB5-E2B8F6FC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422129-A835-4E8B-9127-F270D895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8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2153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411391" y="987426"/>
            <a:ext cx="4629151" cy="4873626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153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228600">
              <a:buSzTx/>
              <a:buFontTx/>
              <a:buNone/>
              <a:defRPr sz="1600"/>
            </a:lvl2pPr>
            <a:lvl3pPr marL="0" indent="457200">
              <a:buSzTx/>
              <a:buFontTx/>
              <a:buNone/>
              <a:defRPr sz="1600"/>
            </a:lvl3pPr>
            <a:lvl4pPr marL="0" indent="685800">
              <a:buSzTx/>
              <a:buFontTx/>
              <a:buNone/>
              <a:defRPr sz="1600"/>
            </a:lvl4pPr>
            <a:lvl5pPr marL="0" indent="9144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9013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05385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6431757" y="365125"/>
            <a:ext cx="1478756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995488" y="365125"/>
            <a:ext cx="432197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343796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A4A5-F0F3-0614-D069-99D7FFDF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9C4D-D28E-39B1-EEB9-34C052198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F307A-8E0F-27E4-426E-A55D4253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85B3-57DE-46AD-B1AE-EC3258072079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8E9D-3EA2-7A78-4D10-E327AD19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5A8F3-3833-10D0-34BA-C526BBD9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4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6965E-A32D-43D2-B2CC-819E65DA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6EEF2-7BA3-4513-ACAF-6DFD2054C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398941-5920-48CA-A705-20798E21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9184B7-6D1E-4C43-AC6A-A3601CF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B26B1-B315-42DB-8533-0C1FAA4C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DA4B4B-CF5A-40AE-8DE8-C2484965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4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F0D6A-D1A9-4F2F-905D-CB54AB0E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68E8B-7AA2-4D48-8E1E-9871ED254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176D2-326E-4BB8-B786-14FE6C4CA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01B561-4B49-45BD-9B4B-5BF02D9D2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5DC0A4-CEF3-497F-B5EF-5987C165F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F6F31B-3ABF-40BF-94C1-35120B20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973A26-F1F8-4C30-BB4C-46B1C038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A5816D-AC19-425B-AFA7-6EBC9FC6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0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0CF18-778B-44B0-902A-8ADC66CB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759A12-150B-42DF-8895-221E7DB2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9F1EF3-F9A2-4490-9E57-29F126E9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DECD18-3FA9-4052-BEBC-8C9EB18D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1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40340A-8E97-4E1E-AA33-2740597A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51A7CE-810D-4F05-88B0-C684395A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07295-1730-44E0-A993-09903E0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6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398E4-6DB5-4728-A5CC-7C53A629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4B25B-B86C-4D6F-BEC7-6AED13F4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EC3159-1755-46E5-B2EE-49D9A5982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6709C3-C866-419C-ABCC-D9E647D49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56B633-B883-4B4A-98E5-94894CE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4A654-74A1-45B4-8746-CF9D77AB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9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CFF14-B643-4295-825F-EC164903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3B3F34-A8F3-4BB8-88A4-E71DE917E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FEE093-EF1E-4FC2-A135-8B110C6FA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588F5-F532-4199-9B7E-41F1F3A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1132FF-0FE2-44A8-97C6-EBD6ABCB5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696CA-4AE0-4206-AA70-054C5362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6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98EA29-8AD5-4396-87D5-0A19F7D5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8786E-D0FC-4BC1-BBF8-6C6C7E17D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98C83-545D-4D93-8AC8-933FA3443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E88B-5FAF-4136-9736-2D531C43108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2CD7F-DCF1-46E8-A3EC-FB202F9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705BB-6366-4722-BABE-1A8D94325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295EC-ED93-45D9-A2E2-F053FC0B5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58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15AF90-4EF3-49B9-AFEA-606CC93B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A428F-2412-49A1-B4E2-449B78E9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25492-8E28-40FB-A0C7-C43A4B7A8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07FF-81BE-475E-AC3B-58BC20F6868D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3E7BC-A94A-4BDF-A16E-97048AE18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7D9B0-65EF-4FF5-A395-437DC14A5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8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5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671942" y="6354250"/>
            <a:ext cx="367409" cy="36933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1200" b="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47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png"/><Relationship Id="rId11" Type="http://schemas.openxmlformats.org/officeDocument/2006/relationships/image" Target="../media/image180.png"/><Relationship Id="rId5" Type="http://schemas.openxmlformats.org/officeDocument/2006/relationships/image" Target="../media/image11.png"/><Relationship Id="rId10" Type="http://schemas.openxmlformats.org/officeDocument/2006/relationships/image" Target="../media/image170.png"/><Relationship Id="rId4" Type="http://schemas.openxmlformats.org/officeDocument/2006/relationships/image" Target="../media/image10.png"/><Relationship Id="rId9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10.png"/><Relationship Id="rId3" Type="http://schemas.openxmlformats.org/officeDocument/2006/relationships/image" Target="../media/image9.jpeg"/><Relationship Id="rId7" Type="http://schemas.openxmlformats.org/officeDocument/2006/relationships/image" Target="../media/image18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11" Type="http://schemas.openxmlformats.org/officeDocument/2006/relationships/image" Target="../media/image180.png"/><Relationship Id="rId5" Type="http://schemas.openxmlformats.org/officeDocument/2006/relationships/image" Target="../media/image16.png"/><Relationship Id="rId10" Type="http://schemas.openxmlformats.org/officeDocument/2006/relationships/image" Target="../media/image170.png"/><Relationship Id="rId4" Type="http://schemas.openxmlformats.org/officeDocument/2006/relationships/image" Target="../media/image15.png"/><Relationship Id="rId9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5.png"/><Relationship Id="rId11" Type="http://schemas.openxmlformats.org/officeDocument/2006/relationships/image" Target="../media/image30.png"/><Relationship Id="rId5" Type="http://schemas.openxmlformats.org/officeDocument/2006/relationships/image" Target="../media/image34.png"/><Relationship Id="rId15" Type="http://schemas.openxmlformats.org/officeDocument/2006/relationships/image" Target="../media/image38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  <a:br>
              <a:rPr lang="en-US" altLang="zh-CN" dirty="0"/>
            </a:br>
            <a:r>
              <a:rPr lang="en-US" altLang="zh-CN" sz="4000" dirty="0"/>
              <a:t>——</a:t>
            </a:r>
            <a:r>
              <a:rPr lang="zh-CN" altLang="en-US" sz="4000" dirty="0"/>
              <a:t>模拟学习的基础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obot Vector Icons free download in SVG, PNG Format">
            <a:extLst>
              <a:ext uri="{FF2B5EF4-FFF2-40B4-BE49-F238E27FC236}">
                <a16:creationId xmlns:a16="http://schemas.microsoft.com/office/drawing/2014/main" id="{93BA3406-FCD8-1096-9C95-257B3B46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62" y="2596256"/>
            <a:ext cx="1268931" cy="1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FE903A-5E08-F13D-D741-7CC2798DF113}"/>
              </a:ext>
            </a:extLst>
          </p:cNvPr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1D906-97BF-5B00-94D2-D234BA427E78}"/>
              </a:ext>
            </a:extLst>
          </p:cNvPr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A5C43-C146-166E-D310-580A8D9D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010" y="2496962"/>
            <a:ext cx="1406726" cy="1406726"/>
          </a:xfrm>
          <a:prstGeom prst="rect">
            <a:avLst/>
          </a:prstGeom>
        </p:spPr>
      </p:pic>
      <p:pic>
        <p:nvPicPr>
          <p:cNvPr id="4" name="Picture 2" descr="Robot Vector Icons free download in SVG, PNG Format">
            <a:extLst>
              <a:ext uri="{FF2B5EF4-FFF2-40B4-BE49-F238E27FC236}">
                <a16:creationId xmlns:a16="http://schemas.microsoft.com/office/drawing/2014/main" id="{95C36ACA-091E-6AF5-5FD4-E87C899B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8" y="2496962"/>
            <a:ext cx="1268931" cy="1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9DD32-CC64-2032-971D-D04AE59A2FB4}"/>
              </a:ext>
            </a:extLst>
          </p:cNvPr>
          <p:cNvCxnSpPr/>
          <p:nvPr/>
        </p:nvCxnSpPr>
        <p:spPr>
          <a:xfrm flipH="1">
            <a:off x="2449637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E55F71-540C-6DBD-AB2B-3071ADB96D41}"/>
              </a:ext>
            </a:extLst>
          </p:cNvPr>
          <p:cNvSpPr txBox="1"/>
          <p:nvPr/>
        </p:nvSpPr>
        <p:spPr>
          <a:xfrm>
            <a:off x="2423362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3E611-7FF5-F582-0EB6-FD6A36913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036" y="2397668"/>
            <a:ext cx="1406726" cy="14067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99511-ECFE-7139-B177-C2307913A642}"/>
              </a:ext>
            </a:extLst>
          </p:cNvPr>
          <p:cNvSpPr txBox="1"/>
          <p:nvPr/>
        </p:nvSpPr>
        <p:spPr>
          <a:xfrm>
            <a:off x="2412899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6E999-E956-693B-6AAB-F27369A4679B}"/>
              </a:ext>
            </a:extLst>
          </p:cNvPr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6C991-649F-4450-FE34-02D69B0A7462}"/>
              </a:ext>
            </a:extLst>
          </p:cNvPr>
          <p:cNvCxnSpPr>
            <a:cxnSpLocks/>
          </p:cNvCxnSpPr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006F2E-A6C8-7A8C-D9E8-4E2FD9A36F30}"/>
              </a:ext>
            </a:extLst>
          </p:cNvPr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F87A0-3E13-E8B5-952F-4E1FD6104C15}"/>
              </a:ext>
            </a:extLst>
          </p:cNvPr>
          <p:cNvSpPr txBox="1"/>
          <p:nvPr/>
        </p:nvSpPr>
        <p:spPr>
          <a:xfrm>
            <a:off x="982376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87D4-9B29-4D70-25A8-B300A883D6BB}"/>
              </a:ext>
            </a:extLst>
          </p:cNvPr>
          <p:cNvSpPr txBox="1"/>
          <p:nvPr/>
        </p:nvSpPr>
        <p:spPr>
          <a:xfrm>
            <a:off x="3496327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21C1B-2C08-5CE3-8E84-B1AA6DA0DEDC}"/>
              </a:ext>
            </a:extLst>
          </p:cNvPr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10EDBB-3B6A-7849-C6F0-9342D9336197}"/>
              </a:ext>
            </a:extLst>
          </p:cNvPr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FCEF2-D2E8-50CF-8ADD-AFAFBE25BB1F}"/>
              </a:ext>
            </a:extLst>
          </p:cNvPr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66A0D-136E-FA05-0BB4-E44C1C3855EE}"/>
              </a:ext>
            </a:extLst>
          </p:cNvPr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D9BEA-09C0-E16A-7348-6572A08613A7}"/>
              </a:ext>
            </a:extLst>
          </p:cNvPr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9C3500-194F-5C07-ABD5-34524FA13C54}"/>
              </a:ext>
            </a:extLst>
          </p:cNvPr>
          <p:cNvSpPr txBox="1"/>
          <p:nvPr/>
        </p:nvSpPr>
        <p:spPr>
          <a:xfrm>
            <a:off x="838200" y="53432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交互模式：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925178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2316756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EEFBD-4B22-6C7F-9626-87CC19D43768}"/>
              </a:ext>
            </a:extLst>
          </p:cNvPr>
          <p:cNvSpPr txBox="1"/>
          <p:nvPr/>
        </p:nvSpPr>
        <p:spPr>
          <a:xfrm>
            <a:off x="3683354" y="5373992"/>
            <a:ext cx="145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直接给答案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CA649D-AC22-0BA6-8B51-A6E701DD2416}"/>
              </a:ext>
            </a:extLst>
          </p:cNvPr>
          <p:cNvSpPr txBox="1"/>
          <p:nvPr/>
        </p:nvSpPr>
        <p:spPr>
          <a:xfrm>
            <a:off x="6250073" y="5383020"/>
            <a:ext cx="554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不给答案，让你先试，它告诉你对不对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9A14-9FB1-3EBC-35FC-EAD9940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10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2530014-31D2-45EA-8926-861DE492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29993"/>
            <a:ext cx="9556818" cy="1325564"/>
          </a:xfrm>
        </p:spPr>
        <p:txBody>
          <a:bodyPr/>
          <a:lstStyle/>
          <a:p>
            <a:r>
              <a:rPr lang="zh-CN" altLang="en-US" dirty="0"/>
              <a:t>获取信息的交互模式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2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B34D-CD92-5B42-667D-272BDD5E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29993"/>
            <a:ext cx="9556818" cy="1325564"/>
          </a:xfrm>
        </p:spPr>
        <p:txBody>
          <a:bodyPr/>
          <a:lstStyle/>
          <a:p>
            <a:r>
              <a:rPr lang="zh-CN" altLang="en-US" dirty="0"/>
              <a:t>获取信息的交互模式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FE903A-5E08-F13D-D741-7CC2798DF113}"/>
              </a:ext>
            </a:extLst>
          </p:cNvPr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1D906-97BF-5B00-94D2-D234BA427E78}"/>
              </a:ext>
            </a:extLst>
          </p:cNvPr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9DD32-CC64-2032-971D-D04AE59A2FB4}"/>
              </a:ext>
            </a:extLst>
          </p:cNvPr>
          <p:cNvCxnSpPr/>
          <p:nvPr/>
        </p:nvCxnSpPr>
        <p:spPr>
          <a:xfrm flipH="1">
            <a:off x="2022913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E55F71-540C-6DBD-AB2B-3071ADB96D41}"/>
              </a:ext>
            </a:extLst>
          </p:cNvPr>
          <p:cNvSpPr txBox="1"/>
          <p:nvPr/>
        </p:nvSpPr>
        <p:spPr>
          <a:xfrm>
            <a:off x="1996638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99511-ECFE-7139-B177-C2307913A642}"/>
              </a:ext>
            </a:extLst>
          </p:cNvPr>
          <p:cNvSpPr txBox="1"/>
          <p:nvPr/>
        </p:nvSpPr>
        <p:spPr>
          <a:xfrm>
            <a:off x="1986175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6E999-E956-693B-6AAB-F27369A4679B}"/>
              </a:ext>
            </a:extLst>
          </p:cNvPr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6C991-649F-4450-FE34-02D69B0A7462}"/>
              </a:ext>
            </a:extLst>
          </p:cNvPr>
          <p:cNvCxnSpPr>
            <a:cxnSpLocks/>
          </p:cNvCxnSpPr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006F2E-A6C8-7A8C-D9E8-4E2FD9A36F30}"/>
              </a:ext>
            </a:extLst>
          </p:cNvPr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4B0DA-E75F-AEED-AF41-96BEF7DB7419}"/>
              </a:ext>
            </a:extLst>
          </p:cNvPr>
          <p:cNvSpPr txBox="1"/>
          <p:nvPr/>
        </p:nvSpPr>
        <p:spPr>
          <a:xfrm>
            <a:off x="3683354" y="5373992"/>
            <a:ext cx="145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直接给答案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B33CA2-7FB6-E63F-272D-55D00ABC1D49}"/>
              </a:ext>
            </a:extLst>
          </p:cNvPr>
          <p:cNvSpPr txBox="1"/>
          <p:nvPr/>
        </p:nvSpPr>
        <p:spPr>
          <a:xfrm>
            <a:off x="6250073" y="5383020"/>
            <a:ext cx="554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不给答案，让你先试，它告诉你对不对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F87A0-3E13-E8B5-952F-4E1FD6104C15}"/>
              </a:ext>
            </a:extLst>
          </p:cNvPr>
          <p:cNvSpPr txBox="1"/>
          <p:nvPr/>
        </p:nvSpPr>
        <p:spPr>
          <a:xfrm>
            <a:off x="555652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87D4-9B29-4D70-25A8-B300A883D6BB}"/>
              </a:ext>
            </a:extLst>
          </p:cNvPr>
          <p:cNvSpPr txBox="1"/>
          <p:nvPr/>
        </p:nvSpPr>
        <p:spPr>
          <a:xfrm>
            <a:off x="3069603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21C1B-2C08-5CE3-8E84-B1AA6DA0DEDC}"/>
              </a:ext>
            </a:extLst>
          </p:cNvPr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10EDBB-3B6A-7849-C6F0-9342D9336197}"/>
              </a:ext>
            </a:extLst>
          </p:cNvPr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FCEF2-D2E8-50CF-8ADD-AFAFBE25BB1F}"/>
              </a:ext>
            </a:extLst>
          </p:cNvPr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66A0D-136E-FA05-0BB4-E44C1C3855EE}"/>
              </a:ext>
            </a:extLst>
          </p:cNvPr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D9BEA-09C0-E16A-7348-6572A08613A7}"/>
              </a:ext>
            </a:extLst>
          </p:cNvPr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9C3500-194F-5C07-ABD5-34524FA13C54}"/>
              </a:ext>
            </a:extLst>
          </p:cNvPr>
          <p:cNvSpPr txBox="1"/>
          <p:nvPr/>
        </p:nvSpPr>
        <p:spPr>
          <a:xfrm>
            <a:off x="838200" y="53432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交互模式？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1386732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1890032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0228C563-4989-A3FD-DF99-DE58300A6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699856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A729DDCB-F0F3-6A8F-6B93-B371EEEDE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3391977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630E5-54E6-4485-0D1A-B22B546E993F}"/>
              </a:ext>
            </a:extLst>
          </p:cNvPr>
          <p:cNvSpPr txBox="1"/>
          <p:nvPr/>
        </p:nvSpPr>
        <p:spPr>
          <a:xfrm>
            <a:off x="576404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4A2C1-A5F5-082D-E8ED-C6089324CC58}"/>
              </a:ext>
            </a:extLst>
          </p:cNvPr>
          <p:cNvSpPr txBox="1"/>
          <p:nvPr/>
        </p:nvSpPr>
        <p:spPr>
          <a:xfrm>
            <a:off x="3534268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3CFB018F-DB14-99E5-DC6C-05BF9710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79E0A717-4D99-5084-3C2A-11889D21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4E9288-FDAF-AD30-959E-E19C39964957}"/>
              </a:ext>
            </a:extLst>
          </p:cNvPr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4DC5-F0EA-AE20-147F-A340FF4F0CAC}"/>
              </a:ext>
            </a:extLst>
          </p:cNvPr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43155-C880-9CEB-7577-377F2AB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B34D-CD92-5B42-667D-272BDD5E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55" y="132042"/>
            <a:ext cx="9454495" cy="1325564"/>
          </a:xfrm>
        </p:spPr>
        <p:txBody>
          <a:bodyPr/>
          <a:lstStyle/>
          <a:p>
            <a:r>
              <a:rPr lang="zh-CN" altLang="en-US" dirty="0"/>
              <a:t>学习方法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FE903A-5E08-F13D-D741-7CC2798DF113}"/>
              </a:ext>
            </a:extLst>
          </p:cNvPr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1D906-97BF-5B00-94D2-D234BA427E78}"/>
              </a:ext>
            </a:extLst>
          </p:cNvPr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9DD32-CC64-2032-971D-D04AE59A2FB4}"/>
              </a:ext>
            </a:extLst>
          </p:cNvPr>
          <p:cNvCxnSpPr/>
          <p:nvPr/>
        </p:nvCxnSpPr>
        <p:spPr>
          <a:xfrm flipH="1">
            <a:off x="2052116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E55F71-540C-6DBD-AB2B-3071ADB96D41}"/>
              </a:ext>
            </a:extLst>
          </p:cNvPr>
          <p:cNvSpPr txBox="1"/>
          <p:nvPr/>
        </p:nvSpPr>
        <p:spPr>
          <a:xfrm>
            <a:off x="2025841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99511-ECFE-7139-B177-C2307913A642}"/>
              </a:ext>
            </a:extLst>
          </p:cNvPr>
          <p:cNvSpPr txBox="1"/>
          <p:nvPr/>
        </p:nvSpPr>
        <p:spPr>
          <a:xfrm>
            <a:off x="2015378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6E999-E956-693B-6AAB-F27369A4679B}"/>
              </a:ext>
            </a:extLst>
          </p:cNvPr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6C991-649F-4450-FE34-02D69B0A7462}"/>
              </a:ext>
            </a:extLst>
          </p:cNvPr>
          <p:cNvCxnSpPr>
            <a:cxnSpLocks/>
          </p:cNvCxnSpPr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006F2E-A6C8-7A8C-D9E8-4E2FD9A36F30}"/>
              </a:ext>
            </a:extLst>
          </p:cNvPr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F87A0-3E13-E8B5-952F-4E1FD6104C15}"/>
              </a:ext>
            </a:extLst>
          </p:cNvPr>
          <p:cNvSpPr txBox="1"/>
          <p:nvPr/>
        </p:nvSpPr>
        <p:spPr>
          <a:xfrm>
            <a:off x="584855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87D4-9B29-4D70-25A8-B300A883D6BB}"/>
              </a:ext>
            </a:extLst>
          </p:cNvPr>
          <p:cNvSpPr txBox="1"/>
          <p:nvPr/>
        </p:nvSpPr>
        <p:spPr>
          <a:xfrm>
            <a:off x="3098806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21C1B-2C08-5CE3-8E84-B1AA6DA0DEDC}"/>
              </a:ext>
            </a:extLst>
          </p:cNvPr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10EDBB-3B6A-7849-C6F0-9342D9336197}"/>
              </a:ext>
            </a:extLst>
          </p:cNvPr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483605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1919235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0228C563-4989-A3FD-DF99-DE58300A6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9059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A729DDCB-F0F3-6A8F-6B93-B371EEEDE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3421180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630E5-54E6-4485-0D1A-B22B546E993F}"/>
              </a:ext>
            </a:extLst>
          </p:cNvPr>
          <p:cNvSpPr txBox="1"/>
          <p:nvPr/>
        </p:nvSpPr>
        <p:spPr>
          <a:xfrm>
            <a:off x="605607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4A2C1-A5F5-082D-E8ED-C6089324CC58}"/>
              </a:ext>
            </a:extLst>
          </p:cNvPr>
          <p:cNvSpPr txBox="1"/>
          <p:nvPr/>
        </p:nvSpPr>
        <p:spPr>
          <a:xfrm>
            <a:off x="3563471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3CFB018F-DB14-99E5-DC6C-05BF9710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79E0A717-4D99-5084-3C2A-11889D21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4E9288-FDAF-AD30-959E-E19C39964957}"/>
              </a:ext>
            </a:extLst>
          </p:cNvPr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4DC5-F0EA-AE20-147F-A340FF4F0CAC}"/>
              </a:ext>
            </a:extLst>
          </p:cNvPr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1BA6-BD14-DA3C-3377-22F91A451094}"/>
              </a:ext>
            </a:extLst>
          </p:cNvPr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4948-A46D-CC88-4F47-B1FF1392981B}"/>
              </a:ext>
            </a:extLst>
          </p:cNvPr>
          <p:cNvSpPr txBox="1"/>
          <p:nvPr/>
        </p:nvSpPr>
        <p:spPr>
          <a:xfrm>
            <a:off x="1632267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0603EAB-7A0A-155A-6412-3AA09F467840}"/>
              </a:ext>
            </a:extLst>
          </p:cNvPr>
          <p:cNvSpPr/>
          <p:nvPr/>
        </p:nvSpPr>
        <p:spPr>
          <a:xfrm>
            <a:off x="5299815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5D46A-1053-EA49-268C-D8CB24CF9D6C}"/>
              </a:ext>
            </a:extLst>
          </p:cNvPr>
          <p:cNvSpPr txBox="1"/>
          <p:nvPr/>
        </p:nvSpPr>
        <p:spPr>
          <a:xfrm>
            <a:off x="5135560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9340D3-4E4F-0E22-E69D-89A33480778A}"/>
              </a:ext>
            </a:extLst>
          </p:cNvPr>
          <p:cNvSpPr txBox="1"/>
          <p:nvPr/>
        </p:nvSpPr>
        <p:spPr>
          <a:xfrm>
            <a:off x="7239806" y="5536165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518DF3-EEF7-8C44-F9AF-DE14C612B434}"/>
              </a:ext>
            </a:extLst>
          </p:cNvPr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A0CE23-D8AB-B5D7-8DA9-CEF1E077354E}"/>
              </a:ext>
            </a:extLst>
          </p:cNvPr>
          <p:cNvSpPr txBox="1"/>
          <p:nvPr/>
        </p:nvSpPr>
        <p:spPr>
          <a:xfrm>
            <a:off x="7593733" y="5964405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F1AEBE-4B1E-2C30-3034-EFAB9CEF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9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23" grpId="0"/>
      <p:bldP spid="39" grpId="0"/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B34D-CD92-5B42-667D-272BDD5E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FE903A-5E08-F13D-D741-7CC2798DF113}"/>
              </a:ext>
            </a:extLst>
          </p:cNvPr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1D906-97BF-5B00-94D2-D234BA427E78}"/>
              </a:ext>
            </a:extLst>
          </p:cNvPr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9DD32-CC64-2032-971D-D04AE59A2FB4}"/>
              </a:ext>
            </a:extLst>
          </p:cNvPr>
          <p:cNvCxnSpPr/>
          <p:nvPr/>
        </p:nvCxnSpPr>
        <p:spPr>
          <a:xfrm flipH="1">
            <a:off x="2049041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E55F71-540C-6DBD-AB2B-3071ADB96D41}"/>
              </a:ext>
            </a:extLst>
          </p:cNvPr>
          <p:cNvSpPr txBox="1"/>
          <p:nvPr/>
        </p:nvSpPr>
        <p:spPr>
          <a:xfrm>
            <a:off x="2022766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99511-ECFE-7139-B177-C2307913A642}"/>
              </a:ext>
            </a:extLst>
          </p:cNvPr>
          <p:cNvSpPr txBox="1"/>
          <p:nvPr/>
        </p:nvSpPr>
        <p:spPr>
          <a:xfrm>
            <a:off x="2012303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6E999-E956-693B-6AAB-F27369A4679B}"/>
              </a:ext>
            </a:extLst>
          </p:cNvPr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6C991-649F-4450-FE34-02D69B0A7462}"/>
              </a:ext>
            </a:extLst>
          </p:cNvPr>
          <p:cNvCxnSpPr>
            <a:cxnSpLocks/>
          </p:cNvCxnSpPr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006F2E-A6C8-7A8C-D9E8-4E2FD9A36F30}"/>
              </a:ext>
            </a:extLst>
          </p:cNvPr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F87A0-3E13-E8B5-952F-4E1FD6104C15}"/>
              </a:ext>
            </a:extLst>
          </p:cNvPr>
          <p:cNvSpPr txBox="1"/>
          <p:nvPr/>
        </p:nvSpPr>
        <p:spPr>
          <a:xfrm>
            <a:off x="581780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87D4-9B29-4D70-25A8-B300A883D6BB}"/>
              </a:ext>
            </a:extLst>
          </p:cNvPr>
          <p:cNvSpPr txBox="1"/>
          <p:nvPr/>
        </p:nvSpPr>
        <p:spPr>
          <a:xfrm>
            <a:off x="3095731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21C1B-2C08-5CE3-8E84-B1AA6DA0DEDC}"/>
              </a:ext>
            </a:extLst>
          </p:cNvPr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10EDBB-3B6A-7849-C6F0-9342D9336197}"/>
              </a:ext>
            </a:extLst>
          </p:cNvPr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1412860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1916160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0228C563-4989-A3FD-DF99-DE58300A6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5984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A729DDCB-F0F3-6A8F-6B93-B371EEEDE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3418105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630E5-54E6-4485-0D1A-B22B546E993F}"/>
              </a:ext>
            </a:extLst>
          </p:cNvPr>
          <p:cNvSpPr txBox="1"/>
          <p:nvPr/>
        </p:nvSpPr>
        <p:spPr>
          <a:xfrm>
            <a:off x="602532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4A2C1-A5F5-082D-E8ED-C6089324CC58}"/>
              </a:ext>
            </a:extLst>
          </p:cNvPr>
          <p:cNvSpPr txBox="1"/>
          <p:nvPr/>
        </p:nvSpPr>
        <p:spPr>
          <a:xfrm>
            <a:off x="3560396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3CFB018F-DB14-99E5-DC6C-05BF9710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79E0A717-4D99-5084-3C2A-11889D21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4E9288-FDAF-AD30-959E-E19C39964957}"/>
              </a:ext>
            </a:extLst>
          </p:cNvPr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4DC5-F0EA-AE20-147F-A340FF4F0CAC}"/>
              </a:ext>
            </a:extLst>
          </p:cNvPr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1BA6-BD14-DA3C-3377-22F91A451094}"/>
              </a:ext>
            </a:extLst>
          </p:cNvPr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4948-A46D-CC88-4F47-B1FF1392981B}"/>
              </a:ext>
            </a:extLst>
          </p:cNvPr>
          <p:cNvSpPr txBox="1"/>
          <p:nvPr/>
        </p:nvSpPr>
        <p:spPr>
          <a:xfrm>
            <a:off x="1629192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0603EAB-7A0A-155A-6412-3AA09F467840}"/>
              </a:ext>
            </a:extLst>
          </p:cNvPr>
          <p:cNvSpPr/>
          <p:nvPr/>
        </p:nvSpPr>
        <p:spPr>
          <a:xfrm>
            <a:off x="5215032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5D46A-1053-EA49-268C-D8CB24CF9D6C}"/>
              </a:ext>
            </a:extLst>
          </p:cNvPr>
          <p:cNvSpPr txBox="1"/>
          <p:nvPr/>
        </p:nvSpPr>
        <p:spPr>
          <a:xfrm>
            <a:off x="5050777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518DF3-EEF7-8C44-F9AF-DE14C612B434}"/>
              </a:ext>
            </a:extLst>
          </p:cNvPr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6304E-4A63-4A9C-E9A2-BFB85D468B2D}"/>
              </a:ext>
            </a:extLst>
          </p:cNvPr>
          <p:cNvSpPr txBox="1"/>
          <p:nvPr/>
        </p:nvSpPr>
        <p:spPr>
          <a:xfrm>
            <a:off x="1632779" y="492736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C456E-8859-7865-30A2-E6F9D5F99AFB}"/>
              </a:ext>
            </a:extLst>
          </p:cNvPr>
          <p:cNvSpPr txBox="1"/>
          <p:nvPr/>
        </p:nvSpPr>
        <p:spPr>
          <a:xfrm>
            <a:off x="558546" y="52307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/>
              <p:nvPr/>
            </p:nvSpPr>
            <p:spPr>
              <a:xfrm>
                <a:off x="1863750" y="5264615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50" y="5264615"/>
                <a:ext cx="41171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/>
              <p:nvPr/>
            </p:nvSpPr>
            <p:spPr>
              <a:xfrm>
                <a:off x="2684874" y="5263351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74" y="5263351"/>
                <a:ext cx="4170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/>
              <p:nvPr/>
            </p:nvSpPr>
            <p:spPr>
              <a:xfrm>
                <a:off x="3492957" y="5252798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57" y="5252798"/>
                <a:ext cx="44589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B0F6ACB-8B8C-DFC6-9B82-08DBFE3A9395}"/>
              </a:ext>
            </a:extLst>
          </p:cNvPr>
          <p:cNvSpPr txBox="1"/>
          <p:nvPr/>
        </p:nvSpPr>
        <p:spPr>
          <a:xfrm>
            <a:off x="3101911" y="52967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/>
              <p:nvPr/>
            </p:nvSpPr>
            <p:spPr>
              <a:xfrm>
                <a:off x="1757342" y="5558844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42" y="5558844"/>
                <a:ext cx="2376869" cy="369332"/>
              </a:xfrm>
              <a:prstGeom prst="rect">
                <a:avLst/>
              </a:prstGeom>
              <a:blipFill>
                <a:blip r:embed="rId7"/>
                <a:stretch>
                  <a:fillRect t="-10000" r="-205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FB4C4C1-1FDC-03B6-0D49-F5D66CC18035}"/>
              </a:ext>
            </a:extLst>
          </p:cNvPr>
          <p:cNvSpPr txBox="1"/>
          <p:nvPr/>
        </p:nvSpPr>
        <p:spPr>
          <a:xfrm>
            <a:off x="399454" y="5975491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/>
              <p:nvPr/>
            </p:nvSpPr>
            <p:spPr>
              <a:xfrm>
                <a:off x="2166666" y="5944189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66" y="5944189"/>
                <a:ext cx="2099130" cy="87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F9E82AC-144B-1986-D84E-5AA8B05C6C54}"/>
              </a:ext>
            </a:extLst>
          </p:cNvPr>
          <p:cNvSpPr txBox="1"/>
          <p:nvPr/>
        </p:nvSpPr>
        <p:spPr>
          <a:xfrm>
            <a:off x="7093558" y="5088600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/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/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/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95AA5EF-B2EC-E0C7-FBAE-0D0CFAC21E0B}"/>
              </a:ext>
            </a:extLst>
          </p:cNvPr>
          <p:cNvSpPr txBox="1"/>
          <p:nvPr/>
        </p:nvSpPr>
        <p:spPr>
          <a:xfrm>
            <a:off x="9636923" y="5115896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/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越大说明越符合对象预期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blipFill>
                <a:blip r:embed="rId12"/>
                <a:stretch>
                  <a:fillRect t="-10000" r="-12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BBF1641-A1EB-8895-B835-B86C6781ECBF}"/>
              </a:ext>
            </a:extLst>
          </p:cNvPr>
          <p:cNvSpPr txBox="1"/>
          <p:nvPr/>
        </p:nvSpPr>
        <p:spPr>
          <a:xfrm>
            <a:off x="7107571" y="5971266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44ECF1-83D6-475B-592C-96AF3DFB6AB3}"/>
                  </a:ext>
                </a:extLst>
              </p:cNvPr>
              <p:cNvSpPr txBox="1"/>
              <p:nvPr/>
            </p:nvSpPr>
            <p:spPr>
              <a:xfrm>
                <a:off x="8669485" y="6089503"/>
                <a:ext cx="1934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44ECF1-83D6-475B-592C-96AF3DFB6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85" y="6089503"/>
                <a:ext cx="1934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69ADE5F-FE1B-0B47-E66A-4229155F45F4}"/>
              </a:ext>
            </a:extLst>
          </p:cNvPr>
          <p:cNvSpPr txBox="1"/>
          <p:nvPr/>
        </p:nvSpPr>
        <p:spPr>
          <a:xfrm>
            <a:off x="7617776" y="6512514"/>
            <a:ext cx="445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（提示：只需要修改一个左边的字母）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5B03-D2FC-770E-EC2A-0019A2E80362}"/>
              </a:ext>
            </a:extLst>
          </p:cNvPr>
          <p:cNvSpPr txBox="1"/>
          <p:nvPr/>
        </p:nvSpPr>
        <p:spPr>
          <a:xfrm>
            <a:off x="8167791" y="486271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6F55DAA-409E-25EE-09EA-21C939F4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FE903A-5E08-F13D-D741-7CC2798DF113}"/>
              </a:ext>
            </a:extLst>
          </p:cNvPr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1D906-97BF-5B00-94D2-D234BA427E78}"/>
              </a:ext>
            </a:extLst>
          </p:cNvPr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9DD32-CC64-2032-971D-D04AE59A2FB4}"/>
              </a:ext>
            </a:extLst>
          </p:cNvPr>
          <p:cNvCxnSpPr/>
          <p:nvPr/>
        </p:nvCxnSpPr>
        <p:spPr>
          <a:xfrm flipH="1">
            <a:off x="1979371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E55F71-540C-6DBD-AB2B-3071ADB96D41}"/>
              </a:ext>
            </a:extLst>
          </p:cNvPr>
          <p:cNvSpPr txBox="1"/>
          <p:nvPr/>
        </p:nvSpPr>
        <p:spPr>
          <a:xfrm>
            <a:off x="1953096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99511-ECFE-7139-B177-C2307913A642}"/>
              </a:ext>
            </a:extLst>
          </p:cNvPr>
          <p:cNvSpPr txBox="1"/>
          <p:nvPr/>
        </p:nvSpPr>
        <p:spPr>
          <a:xfrm>
            <a:off x="1942633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6E999-E956-693B-6AAB-F27369A4679B}"/>
              </a:ext>
            </a:extLst>
          </p:cNvPr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6C991-649F-4450-FE34-02D69B0A7462}"/>
              </a:ext>
            </a:extLst>
          </p:cNvPr>
          <p:cNvCxnSpPr>
            <a:cxnSpLocks/>
          </p:cNvCxnSpPr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006F2E-A6C8-7A8C-D9E8-4E2FD9A36F30}"/>
              </a:ext>
            </a:extLst>
          </p:cNvPr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F87A0-3E13-E8B5-952F-4E1FD6104C15}"/>
              </a:ext>
            </a:extLst>
          </p:cNvPr>
          <p:cNvSpPr txBox="1"/>
          <p:nvPr/>
        </p:nvSpPr>
        <p:spPr>
          <a:xfrm>
            <a:off x="512110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87D4-9B29-4D70-25A8-B300A883D6BB}"/>
              </a:ext>
            </a:extLst>
          </p:cNvPr>
          <p:cNvSpPr txBox="1"/>
          <p:nvPr/>
        </p:nvSpPr>
        <p:spPr>
          <a:xfrm>
            <a:off x="3026061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21C1B-2C08-5CE3-8E84-B1AA6DA0DEDC}"/>
              </a:ext>
            </a:extLst>
          </p:cNvPr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10EDBB-3B6A-7849-C6F0-9342D9336197}"/>
              </a:ext>
            </a:extLst>
          </p:cNvPr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1343190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1846490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0228C563-4989-A3FD-DF99-DE58300A6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656314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A729DDCB-F0F3-6A8F-6B93-B371EEEDE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3348435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630E5-54E6-4485-0D1A-B22B546E993F}"/>
              </a:ext>
            </a:extLst>
          </p:cNvPr>
          <p:cNvSpPr txBox="1"/>
          <p:nvPr/>
        </p:nvSpPr>
        <p:spPr>
          <a:xfrm>
            <a:off x="532862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4A2C1-A5F5-082D-E8ED-C6089324CC58}"/>
              </a:ext>
            </a:extLst>
          </p:cNvPr>
          <p:cNvSpPr txBox="1"/>
          <p:nvPr/>
        </p:nvSpPr>
        <p:spPr>
          <a:xfrm>
            <a:off x="3490726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3CFB018F-DB14-99E5-DC6C-05BF9710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/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>
            <a:extLst>
              <a:ext uri="{FF2B5EF4-FFF2-40B4-BE49-F238E27FC236}">
                <a16:creationId xmlns:a16="http://schemas.microsoft.com/office/drawing/2014/main" id="{79E0A717-4D99-5084-3C2A-11889D21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/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4E9288-FDAF-AD30-959E-E19C39964957}"/>
              </a:ext>
            </a:extLst>
          </p:cNvPr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94DC5-F0EA-AE20-147F-A340FF4F0CAC}"/>
              </a:ext>
            </a:extLst>
          </p:cNvPr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1BA6-BD14-DA3C-3377-22F91A451094}"/>
              </a:ext>
            </a:extLst>
          </p:cNvPr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4948-A46D-CC88-4F47-B1FF1392981B}"/>
              </a:ext>
            </a:extLst>
          </p:cNvPr>
          <p:cNvSpPr txBox="1"/>
          <p:nvPr/>
        </p:nvSpPr>
        <p:spPr>
          <a:xfrm>
            <a:off x="1559522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0603EAB-7A0A-155A-6412-3AA09F467840}"/>
              </a:ext>
            </a:extLst>
          </p:cNvPr>
          <p:cNvSpPr/>
          <p:nvPr/>
        </p:nvSpPr>
        <p:spPr>
          <a:xfrm>
            <a:off x="5110529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5D46A-1053-EA49-268C-D8CB24CF9D6C}"/>
              </a:ext>
            </a:extLst>
          </p:cNvPr>
          <p:cNvSpPr txBox="1"/>
          <p:nvPr/>
        </p:nvSpPr>
        <p:spPr>
          <a:xfrm>
            <a:off x="5024652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518DF3-EEF7-8C44-F9AF-DE14C612B434}"/>
              </a:ext>
            </a:extLst>
          </p:cNvPr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6304E-4A63-4A9C-E9A2-BFB85D468B2D}"/>
              </a:ext>
            </a:extLst>
          </p:cNvPr>
          <p:cNvSpPr txBox="1"/>
          <p:nvPr/>
        </p:nvSpPr>
        <p:spPr>
          <a:xfrm>
            <a:off x="1563109" y="492736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C456E-8859-7865-30A2-E6F9D5F99AFB}"/>
              </a:ext>
            </a:extLst>
          </p:cNvPr>
          <p:cNvSpPr txBox="1"/>
          <p:nvPr/>
        </p:nvSpPr>
        <p:spPr>
          <a:xfrm>
            <a:off x="488876" y="52307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/>
              <p:nvPr/>
            </p:nvSpPr>
            <p:spPr>
              <a:xfrm>
                <a:off x="1794080" y="5264615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080" y="5264615"/>
                <a:ext cx="41171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/>
              <p:nvPr/>
            </p:nvSpPr>
            <p:spPr>
              <a:xfrm>
                <a:off x="2615204" y="5263351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04" y="5263351"/>
                <a:ext cx="4170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/>
              <p:nvPr/>
            </p:nvSpPr>
            <p:spPr>
              <a:xfrm>
                <a:off x="3423287" y="5252798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87" y="5252798"/>
                <a:ext cx="44589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B0F6ACB-8B8C-DFC6-9B82-08DBFE3A9395}"/>
              </a:ext>
            </a:extLst>
          </p:cNvPr>
          <p:cNvSpPr txBox="1"/>
          <p:nvPr/>
        </p:nvSpPr>
        <p:spPr>
          <a:xfrm>
            <a:off x="3032241" y="52967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/>
              <p:nvPr/>
            </p:nvSpPr>
            <p:spPr>
              <a:xfrm>
                <a:off x="1687672" y="5558844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72" y="5558844"/>
                <a:ext cx="2376869" cy="369332"/>
              </a:xfrm>
              <a:prstGeom prst="rect">
                <a:avLst/>
              </a:prstGeom>
              <a:blipFill>
                <a:blip r:embed="rId7"/>
                <a:stretch>
                  <a:fillRect t="-10000" r="-179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FB4C4C1-1FDC-03B6-0D49-F5D66CC18035}"/>
              </a:ext>
            </a:extLst>
          </p:cNvPr>
          <p:cNvSpPr txBox="1"/>
          <p:nvPr/>
        </p:nvSpPr>
        <p:spPr>
          <a:xfrm>
            <a:off x="329784" y="5975491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/>
              <p:nvPr/>
            </p:nvSpPr>
            <p:spPr>
              <a:xfrm>
                <a:off x="2096996" y="5944189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96" y="5944189"/>
                <a:ext cx="2099130" cy="87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F9E82AC-144B-1986-D84E-5AA8B05C6C54}"/>
              </a:ext>
            </a:extLst>
          </p:cNvPr>
          <p:cNvSpPr txBox="1"/>
          <p:nvPr/>
        </p:nvSpPr>
        <p:spPr>
          <a:xfrm>
            <a:off x="7093558" y="5088600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/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/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/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95AA5EF-B2EC-E0C7-FBAE-0D0CFAC21E0B}"/>
              </a:ext>
            </a:extLst>
          </p:cNvPr>
          <p:cNvSpPr txBox="1"/>
          <p:nvPr/>
        </p:nvSpPr>
        <p:spPr>
          <a:xfrm>
            <a:off x="9636923" y="5115896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/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blipFill>
                <a:blip r:embed="rId12"/>
                <a:stretch>
                  <a:fillRect t="-10000" r="-12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BBF1641-A1EB-8895-B835-B86C6781ECBF}"/>
              </a:ext>
            </a:extLst>
          </p:cNvPr>
          <p:cNvSpPr txBox="1"/>
          <p:nvPr/>
        </p:nvSpPr>
        <p:spPr>
          <a:xfrm>
            <a:off x="7107571" y="5971266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5B03-D2FC-770E-EC2A-0019A2E80362}"/>
              </a:ext>
            </a:extLst>
          </p:cNvPr>
          <p:cNvSpPr txBox="1"/>
          <p:nvPr/>
        </p:nvSpPr>
        <p:spPr>
          <a:xfrm>
            <a:off x="8167791" y="486271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/>
              <p:nvPr/>
            </p:nvSpPr>
            <p:spPr>
              <a:xfrm>
                <a:off x="8574482" y="5888277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5888277"/>
                <a:ext cx="1934875" cy="8712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1B514B7F-5B44-0CB1-D0DD-CAB16073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14</a:t>
            </a:fld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27183C5-405C-4D42-9544-C8E50402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1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1398003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1901303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1BA6-BD14-DA3C-3377-22F91A451094}"/>
              </a:ext>
            </a:extLst>
          </p:cNvPr>
          <p:cNvSpPr txBox="1"/>
          <p:nvPr/>
        </p:nvSpPr>
        <p:spPr>
          <a:xfrm>
            <a:off x="7239806" y="2356809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4948-A46D-CC88-4F47-B1FF1392981B}"/>
              </a:ext>
            </a:extLst>
          </p:cNvPr>
          <p:cNvSpPr txBox="1"/>
          <p:nvPr/>
        </p:nvSpPr>
        <p:spPr>
          <a:xfrm>
            <a:off x="1614335" y="2353116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0603EAB-7A0A-155A-6412-3AA09F467840}"/>
              </a:ext>
            </a:extLst>
          </p:cNvPr>
          <p:cNvSpPr/>
          <p:nvPr/>
        </p:nvSpPr>
        <p:spPr>
          <a:xfrm>
            <a:off x="4250939" y="2384987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5D46A-1053-EA49-268C-D8CB24CF9D6C}"/>
              </a:ext>
            </a:extLst>
          </p:cNvPr>
          <p:cNvSpPr txBox="1"/>
          <p:nvPr/>
        </p:nvSpPr>
        <p:spPr>
          <a:xfrm>
            <a:off x="4086684" y="2764900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6304E-4A63-4A9C-E9A2-BFB85D468B2D}"/>
              </a:ext>
            </a:extLst>
          </p:cNvPr>
          <p:cNvSpPr txBox="1"/>
          <p:nvPr/>
        </p:nvSpPr>
        <p:spPr>
          <a:xfrm>
            <a:off x="1617922" y="274984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C456E-8859-7865-30A2-E6F9D5F99AFB}"/>
              </a:ext>
            </a:extLst>
          </p:cNvPr>
          <p:cNvSpPr txBox="1"/>
          <p:nvPr/>
        </p:nvSpPr>
        <p:spPr>
          <a:xfrm>
            <a:off x="543689" y="305322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/>
              <p:nvPr/>
            </p:nvSpPr>
            <p:spPr>
              <a:xfrm>
                <a:off x="1848893" y="3087102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893" y="3087102"/>
                <a:ext cx="4117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/>
              <p:nvPr/>
            </p:nvSpPr>
            <p:spPr>
              <a:xfrm>
                <a:off x="2670017" y="3085838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17" y="3085838"/>
                <a:ext cx="4170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/>
              <p:nvPr/>
            </p:nvSpPr>
            <p:spPr>
              <a:xfrm>
                <a:off x="3478100" y="3075285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00" y="3075285"/>
                <a:ext cx="4458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B0F6ACB-8B8C-DFC6-9B82-08DBFE3A9395}"/>
              </a:ext>
            </a:extLst>
          </p:cNvPr>
          <p:cNvSpPr txBox="1"/>
          <p:nvPr/>
        </p:nvSpPr>
        <p:spPr>
          <a:xfrm>
            <a:off x="3087054" y="3119270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/>
              <p:nvPr/>
            </p:nvSpPr>
            <p:spPr>
              <a:xfrm>
                <a:off x="1742485" y="3381331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85" y="3381331"/>
                <a:ext cx="2376869" cy="369332"/>
              </a:xfrm>
              <a:prstGeom prst="rect">
                <a:avLst/>
              </a:prstGeom>
              <a:blipFill>
                <a:blip r:embed="rId6"/>
                <a:stretch>
                  <a:fillRect t="-10000" r="-179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FB4C4C1-1FDC-03B6-0D49-F5D66CC18035}"/>
              </a:ext>
            </a:extLst>
          </p:cNvPr>
          <p:cNvSpPr txBox="1"/>
          <p:nvPr/>
        </p:nvSpPr>
        <p:spPr>
          <a:xfrm>
            <a:off x="384597" y="3797978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/>
              <p:nvPr/>
            </p:nvSpPr>
            <p:spPr>
              <a:xfrm>
                <a:off x="2151809" y="3766676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09" y="3766676"/>
                <a:ext cx="2099130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F9E82AC-144B-1986-D84E-5AA8B05C6C54}"/>
              </a:ext>
            </a:extLst>
          </p:cNvPr>
          <p:cNvSpPr txBox="1"/>
          <p:nvPr/>
        </p:nvSpPr>
        <p:spPr>
          <a:xfrm>
            <a:off x="7093558" y="2911087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/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/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/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95AA5EF-B2EC-E0C7-FBAE-0D0CFAC21E0B}"/>
              </a:ext>
            </a:extLst>
          </p:cNvPr>
          <p:cNvSpPr txBox="1"/>
          <p:nvPr/>
        </p:nvSpPr>
        <p:spPr>
          <a:xfrm>
            <a:off x="9636923" y="29383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/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blipFill>
                <a:blip r:embed="rId11"/>
                <a:stretch>
                  <a:fillRect t="-8197" r="-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BBF1641-A1EB-8895-B835-B86C6781ECBF}"/>
              </a:ext>
            </a:extLst>
          </p:cNvPr>
          <p:cNvSpPr txBox="1"/>
          <p:nvPr/>
        </p:nvSpPr>
        <p:spPr>
          <a:xfrm>
            <a:off x="7107571" y="3793753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5B03-D2FC-770E-EC2A-0019A2E80362}"/>
              </a:ext>
            </a:extLst>
          </p:cNvPr>
          <p:cNvSpPr txBox="1"/>
          <p:nvPr/>
        </p:nvSpPr>
        <p:spPr>
          <a:xfrm>
            <a:off x="8167791" y="2685197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/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08E2D90-F6E3-DCB8-DC1D-0EE7EEA8CDF8}"/>
              </a:ext>
            </a:extLst>
          </p:cNvPr>
          <p:cNvSpPr txBox="1"/>
          <p:nvPr/>
        </p:nvSpPr>
        <p:spPr>
          <a:xfrm>
            <a:off x="7317297" y="4597526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86A04E-21D2-6565-4D67-1FA8E52AE6EA}"/>
              </a:ext>
            </a:extLst>
          </p:cNvPr>
          <p:cNvSpPr txBox="1"/>
          <p:nvPr/>
        </p:nvSpPr>
        <p:spPr>
          <a:xfrm>
            <a:off x="7584420" y="502676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A3A760-730D-63EB-E049-1E9B654218EF}"/>
              </a:ext>
            </a:extLst>
          </p:cNvPr>
          <p:cNvSpPr txBox="1"/>
          <p:nvPr/>
        </p:nvSpPr>
        <p:spPr>
          <a:xfrm>
            <a:off x="7086644" y="5870047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6DF58A-DB47-CE6B-FBEB-327095BA24B4}"/>
              </a:ext>
            </a:extLst>
          </p:cNvPr>
          <p:cNvSpPr txBox="1"/>
          <p:nvPr/>
        </p:nvSpPr>
        <p:spPr>
          <a:xfrm>
            <a:off x="9291171" y="5926588"/>
            <a:ext cx="193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7695A1-05B0-5913-8732-F53F4FC5E78F}"/>
              </a:ext>
            </a:extLst>
          </p:cNvPr>
          <p:cNvSpPr txBox="1"/>
          <p:nvPr/>
        </p:nvSpPr>
        <p:spPr>
          <a:xfrm>
            <a:off x="6754599" y="6492875"/>
            <a:ext cx="4930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（提示：只需要在上面式子上删除一个符号）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BE5FD-D61B-5529-DB55-A0C85CD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15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F85307A-89E7-45C4-B0C8-4AC9E8A7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073FE7C-BB7E-0860-F75E-57B60A1552B8}"/>
              </a:ext>
            </a:extLst>
          </p:cNvPr>
          <p:cNvSpPr txBox="1"/>
          <p:nvPr/>
        </p:nvSpPr>
        <p:spPr>
          <a:xfrm>
            <a:off x="411887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5A08A-E1A5-D7CD-FB0B-29EC31AC4177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1B1B-6CD3-5988-7933-68B5EFBDFA4D}"/>
              </a:ext>
            </a:extLst>
          </p:cNvPr>
          <p:cNvSpPr txBox="1"/>
          <p:nvPr/>
        </p:nvSpPr>
        <p:spPr>
          <a:xfrm>
            <a:off x="2466084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F6496-7D41-A417-349A-027D03E7D7BB}"/>
              </a:ext>
            </a:extLst>
          </p:cNvPr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1BA6-BD14-DA3C-3377-22F91A451094}"/>
              </a:ext>
            </a:extLst>
          </p:cNvPr>
          <p:cNvSpPr txBox="1"/>
          <p:nvPr/>
        </p:nvSpPr>
        <p:spPr>
          <a:xfrm>
            <a:off x="7239806" y="2356809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4948-A46D-CC88-4F47-B1FF1392981B}"/>
              </a:ext>
            </a:extLst>
          </p:cNvPr>
          <p:cNvSpPr txBox="1"/>
          <p:nvPr/>
        </p:nvSpPr>
        <p:spPr>
          <a:xfrm>
            <a:off x="2179116" y="2353116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0603EAB-7A0A-155A-6412-3AA09F467840}"/>
              </a:ext>
            </a:extLst>
          </p:cNvPr>
          <p:cNvSpPr/>
          <p:nvPr/>
        </p:nvSpPr>
        <p:spPr>
          <a:xfrm>
            <a:off x="5497039" y="2384987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5D46A-1053-EA49-268C-D8CB24CF9D6C}"/>
              </a:ext>
            </a:extLst>
          </p:cNvPr>
          <p:cNvSpPr txBox="1"/>
          <p:nvPr/>
        </p:nvSpPr>
        <p:spPr>
          <a:xfrm>
            <a:off x="5377604" y="2764900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6304E-4A63-4A9C-E9A2-BFB85D468B2D}"/>
              </a:ext>
            </a:extLst>
          </p:cNvPr>
          <p:cNvSpPr txBox="1"/>
          <p:nvPr/>
        </p:nvSpPr>
        <p:spPr>
          <a:xfrm>
            <a:off x="2182703" y="274984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C456E-8859-7865-30A2-E6F9D5F99AFB}"/>
              </a:ext>
            </a:extLst>
          </p:cNvPr>
          <p:cNvSpPr txBox="1"/>
          <p:nvPr/>
        </p:nvSpPr>
        <p:spPr>
          <a:xfrm>
            <a:off x="1108470" y="305322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/>
              <p:nvPr/>
            </p:nvSpPr>
            <p:spPr>
              <a:xfrm>
                <a:off x="2413674" y="3087102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A2EBEF-F72B-9536-7453-FAF7556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674" y="3087102"/>
                <a:ext cx="4117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/>
              <p:nvPr/>
            </p:nvSpPr>
            <p:spPr>
              <a:xfrm>
                <a:off x="3234798" y="3085838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793AA-B69E-D9A1-09FB-B69144FC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98" y="3085838"/>
                <a:ext cx="4170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/>
              <p:nvPr/>
            </p:nvSpPr>
            <p:spPr>
              <a:xfrm>
                <a:off x="4042881" y="3075285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C1E8-8B26-8F77-C35D-3E33DE98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881" y="3075285"/>
                <a:ext cx="4458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B0F6ACB-8B8C-DFC6-9B82-08DBFE3A9395}"/>
              </a:ext>
            </a:extLst>
          </p:cNvPr>
          <p:cNvSpPr txBox="1"/>
          <p:nvPr/>
        </p:nvSpPr>
        <p:spPr>
          <a:xfrm>
            <a:off x="3651835" y="3119270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/>
              <p:nvPr/>
            </p:nvSpPr>
            <p:spPr>
              <a:xfrm>
                <a:off x="2307266" y="3381331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C8B28F-75CA-3052-DF30-B478D7AA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66" y="3381331"/>
                <a:ext cx="2376869" cy="369332"/>
              </a:xfrm>
              <a:prstGeom prst="rect">
                <a:avLst/>
              </a:prstGeom>
              <a:blipFill>
                <a:blip r:embed="rId6"/>
                <a:stretch>
                  <a:fillRect t="-10000" r="-205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FB4C4C1-1FDC-03B6-0D49-F5D66CC18035}"/>
              </a:ext>
            </a:extLst>
          </p:cNvPr>
          <p:cNvSpPr txBox="1"/>
          <p:nvPr/>
        </p:nvSpPr>
        <p:spPr>
          <a:xfrm>
            <a:off x="949378" y="3797978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/>
              <p:nvPr/>
            </p:nvSpPr>
            <p:spPr>
              <a:xfrm>
                <a:off x="2716590" y="3766676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72A839-6FD3-A4B4-7B83-882E3054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590" y="3766676"/>
                <a:ext cx="2099130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F9E82AC-144B-1986-D84E-5AA8B05C6C54}"/>
              </a:ext>
            </a:extLst>
          </p:cNvPr>
          <p:cNvSpPr txBox="1"/>
          <p:nvPr/>
        </p:nvSpPr>
        <p:spPr>
          <a:xfrm>
            <a:off x="7093558" y="2911087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/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980472-E9D5-95DD-F89C-8B6FE7B5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/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559D2E-2341-1A7D-F3C2-987B15A1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/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FB03-05C5-04D6-6CD6-E58DBA04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95AA5EF-B2EC-E0C7-FBAE-0D0CFAC21E0B}"/>
              </a:ext>
            </a:extLst>
          </p:cNvPr>
          <p:cNvSpPr txBox="1"/>
          <p:nvPr/>
        </p:nvSpPr>
        <p:spPr>
          <a:xfrm>
            <a:off x="9636923" y="29383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/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18EF0-1132-B449-CE1F-AC6FB87A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blipFill>
                <a:blip r:embed="rId11"/>
                <a:stretch>
                  <a:fillRect t="-8197" r="-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BBF1641-A1EB-8895-B835-B86C6781ECBF}"/>
              </a:ext>
            </a:extLst>
          </p:cNvPr>
          <p:cNvSpPr txBox="1"/>
          <p:nvPr/>
        </p:nvSpPr>
        <p:spPr>
          <a:xfrm>
            <a:off x="7107571" y="3793753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5B03-D2FC-770E-EC2A-0019A2E80362}"/>
              </a:ext>
            </a:extLst>
          </p:cNvPr>
          <p:cNvSpPr txBox="1"/>
          <p:nvPr/>
        </p:nvSpPr>
        <p:spPr>
          <a:xfrm>
            <a:off x="8167791" y="2685197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/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DF441-1392-6C49-4948-13404FD1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08E2D90-F6E3-DCB8-DC1D-0EE7EEA8CDF8}"/>
              </a:ext>
            </a:extLst>
          </p:cNvPr>
          <p:cNvSpPr txBox="1"/>
          <p:nvPr/>
        </p:nvSpPr>
        <p:spPr>
          <a:xfrm>
            <a:off x="7317297" y="4597526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86A04E-21D2-6565-4D67-1FA8E52AE6EA}"/>
              </a:ext>
            </a:extLst>
          </p:cNvPr>
          <p:cNvSpPr txBox="1"/>
          <p:nvPr/>
        </p:nvSpPr>
        <p:spPr>
          <a:xfrm>
            <a:off x="7584420" y="502676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A3A760-730D-63EB-E049-1E9B654218EF}"/>
              </a:ext>
            </a:extLst>
          </p:cNvPr>
          <p:cNvSpPr txBox="1"/>
          <p:nvPr/>
        </p:nvSpPr>
        <p:spPr>
          <a:xfrm>
            <a:off x="7086644" y="5870047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AFEA0-8288-DE67-D766-5C51F13DF2E0}"/>
                  </a:ext>
                </a:extLst>
              </p:cNvPr>
              <p:cNvSpPr txBox="1"/>
              <p:nvPr/>
            </p:nvSpPr>
            <p:spPr>
              <a:xfrm>
                <a:off x="9051010" y="6008546"/>
                <a:ext cx="67417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AFEA0-8288-DE67-D766-5C51F13D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10" y="6008546"/>
                <a:ext cx="674176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7D2078-2AA6-C8DD-DC17-66E962B3824C}"/>
              </a:ext>
            </a:extLst>
          </p:cNvPr>
          <p:cNvSpPr/>
          <p:nvPr/>
        </p:nvSpPr>
        <p:spPr>
          <a:xfrm>
            <a:off x="1565619" y="5461918"/>
            <a:ext cx="5070839" cy="1149338"/>
          </a:xfrm>
          <a:prstGeom prst="wedgeRoundRectCallout">
            <a:avLst>
              <a:gd name="adj1" fmla="val 57933"/>
              <a:gd name="adj2" fmla="val 20849"/>
              <a:gd name="adj3" fmla="val 16667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7268B6-B599-EF43-16EB-1A91D9D98E38}"/>
                  </a:ext>
                </a:extLst>
              </p:cNvPr>
              <p:cNvSpPr txBox="1"/>
              <p:nvPr/>
            </p:nvSpPr>
            <p:spPr>
              <a:xfrm>
                <a:off x="1565619" y="5696096"/>
                <a:ext cx="5069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若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&gt;0: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会增加</m:t>
                      </m:r>
                      <m:r>
                        <a:rPr lang="zh-CN" altLang="en-US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选择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损失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7268B6-B599-EF43-16EB-1A91D9D98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619" y="5696096"/>
                <a:ext cx="5069458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39F11-5068-11A7-8859-569572647142}"/>
                  </a:ext>
                </a:extLst>
              </p:cNvPr>
              <p:cNvSpPr txBox="1"/>
              <p:nvPr/>
            </p:nvSpPr>
            <p:spPr>
              <a:xfrm>
                <a:off x="1564238" y="6039242"/>
                <a:ext cx="5070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若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&lt;0: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会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减少</m:t>
                      </m:r>
                      <m:r>
                        <a:rPr lang="zh-CN" alt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选择</m:t>
                      </m:r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概率（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损失</m:t>
                      </m:r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39F11-5068-11A7-8859-56957264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38" y="6039242"/>
                <a:ext cx="5070839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95DE493-30BB-2B45-B1D7-7A03B482FBB7}"/>
              </a:ext>
            </a:extLst>
          </p:cNvPr>
          <p:cNvSpPr/>
          <p:nvPr/>
        </p:nvSpPr>
        <p:spPr>
          <a:xfrm>
            <a:off x="345036" y="4857139"/>
            <a:ext cx="5070839" cy="470805"/>
          </a:xfrm>
          <a:prstGeom prst="wedgeRoundRectCallout">
            <a:avLst>
              <a:gd name="adj1" fmla="val 27622"/>
              <a:gd name="adj2" fmla="val -109389"/>
              <a:gd name="adj3" fmla="val 16667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D8412-E385-D0A8-E9FF-CEA3E1A2F0CB}"/>
                  </a:ext>
                </a:extLst>
              </p:cNvPr>
              <p:cNvSpPr txBox="1"/>
              <p:nvPr/>
            </p:nvSpPr>
            <p:spPr>
              <a:xfrm>
                <a:off x="558493" y="4918565"/>
                <a:ext cx="535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损失</m:t>
                    </m:r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可</m:t>
                    </m:r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写为</m:t>
                    </m:r>
                    <m:r>
                      <a:rPr lang="en-US" altLang="zh-CN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，会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目的明确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增加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D8412-E385-D0A8-E9FF-CEA3E1A2F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3" y="4918565"/>
                <a:ext cx="5352610" cy="646331"/>
              </a:xfrm>
              <a:prstGeom prst="rect">
                <a:avLst/>
              </a:prstGeom>
              <a:blipFill>
                <a:blip r:embed="rId16"/>
                <a:stretch>
                  <a:fillRect l="-456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3981AF-6DB1-276A-683C-9BD7ABDA998C}"/>
                  </a:ext>
                </a:extLst>
              </p:cNvPr>
              <p:cNvSpPr txBox="1"/>
              <p:nvPr/>
            </p:nvSpPr>
            <p:spPr>
              <a:xfrm>
                <a:off x="1406084" y="4472756"/>
                <a:ext cx="2099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假设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3981AF-6DB1-276A-683C-9BD7ABDA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84" y="4472756"/>
                <a:ext cx="2099130" cy="369332"/>
              </a:xfrm>
              <a:prstGeom prst="rect">
                <a:avLst/>
              </a:prstGeom>
              <a:blipFill>
                <a:blip r:embed="rId1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A14A36F-1584-D545-A656-48D3CECE02CA}"/>
              </a:ext>
            </a:extLst>
          </p:cNvPr>
          <p:cNvSpPr txBox="1"/>
          <p:nvPr/>
        </p:nvSpPr>
        <p:spPr>
          <a:xfrm>
            <a:off x="7775902" y="6453640"/>
            <a:ext cx="4774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REINFORCE</a:t>
            </a:r>
            <a:r>
              <a:rPr lang="zh-CN" altLang="en-US" dirty="0">
                <a:solidFill>
                  <a:schemeClr val="accent2"/>
                </a:solidFill>
              </a:rPr>
              <a:t>方法对应的损失函数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F5CEB-4CDC-4585-C576-FB2A925F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16</a:t>
            </a:fld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096E066-FF3E-49AF-A3EA-A98053C3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0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</a:p>
        </p:txBody>
      </p:sp>
      <p:sp>
        <p:nvSpPr>
          <p:cNvPr id="159" name="强化学习是机器学习中的一个领域，强调如何基于环境而行动，以取得最大化的预期利益。…"/>
          <p:cNvSpPr txBox="1"/>
          <p:nvPr/>
        </p:nvSpPr>
        <p:spPr>
          <a:xfrm>
            <a:off x="497205" y="1274694"/>
            <a:ext cx="5598795" cy="45190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 dirty="0" err="1">
                <a:solidFill>
                  <a:srgbClr val="000000"/>
                </a:solidFill>
                <a:latin typeface="Helvetica Neue"/>
                <a:sym typeface="Helvetica Neue"/>
              </a:rPr>
              <a:t>强化学习是机器学习中的一个领域</a:t>
            </a:r>
            <a:r>
              <a:rPr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，</a:t>
            </a:r>
            <a:r>
              <a:rPr lang="zh-CN" altLang="en-US" sz="2200" kern="0" dirty="0">
                <a:latin typeface="Helvetica Neue"/>
                <a:sym typeface="Helvetica Neue"/>
              </a:rPr>
              <a:t>强调如何</a:t>
            </a:r>
            <a:r>
              <a:rPr sz="2200" kern="0" dirty="0" err="1">
                <a:latin typeface="Helvetica Neue"/>
                <a:sym typeface="Helvetica Neue"/>
              </a:rPr>
              <a:t>基于环境而行动，以取得最大化的预期利益</a:t>
            </a:r>
            <a:r>
              <a:rPr sz="2200" kern="0" dirty="0">
                <a:latin typeface="Helvetica Neue"/>
                <a:sym typeface="Helvetica Neue"/>
              </a:rPr>
              <a:t>。</a:t>
            </a:r>
            <a:endParaRPr lang="en-US" altLang="zh-CN" sz="2200" kern="0" dirty="0">
              <a:latin typeface="Helvetica Neue"/>
              <a:sym typeface="Helvetica Neue"/>
            </a:endParaRPr>
          </a:p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强化学习用智能体（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Agent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）来表示做决策的机器，智能体的三个关键要素：感知、决策、奖励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强化学习的智能体是在和一个动态环境的交互中完成序贯决策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6692EE-41AE-4E12-8257-62E4A134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01" y="1333459"/>
            <a:ext cx="4775796" cy="46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4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</a:p>
        </p:txBody>
      </p:sp>
      <p:pic>
        <p:nvPicPr>
          <p:cNvPr id="163" name="下载.jpeg" descr="下载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0" y="1683092"/>
            <a:ext cx="4736826" cy="26526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环境：整个棋局的状态…"/>
          <p:cNvSpPr txBox="1"/>
          <p:nvPr/>
        </p:nvSpPr>
        <p:spPr>
          <a:xfrm>
            <a:off x="1280818" y="4692030"/>
            <a:ext cx="4134465" cy="128496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环境：整个棋局的状态</a:t>
            </a: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行动：在什么位置放置一个棋子</a:t>
            </a: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最大化的预期利益：最终取胜</a:t>
            </a:r>
          </a:p>
        </p:txBody>
      </p:sp>
      <p:pic>
        <p:nvPicPr>
          <p:cNvPr id="165" name="640.gif" descr="640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22" y="1723913"/>
            <a:ext cx="3427975" cy="257098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环境：对方英雄的位置，血量等…"/>
          <p:cNvSpPr txBox="1"/>
          <p:nvPr/>
        </p:nvSpPr>
        <p:spPr>
          <a:xfrm>
            <a:off x="7145314" y="4692030"/>
            <a:ext cx="4134465" cy="128496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环境：对方英雄的位置，血量等</a:t>
            </a: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行动：走位，技能</a:t>
            </a: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最大化的预期利益：最终取胜</a:t>
            </a:r>
          </a:p>
        </p:txBody>
      </p:sp>
      <p:sp>
        <p:nvSpPr>
          <p:cNvPr id="8" name="https://arxiv.org/abs/2011.12692">
            <a:extLst>
              <a:ext uri="{FF2B5EF4-FFF2-40B4-BE49-F238E27FC236}">
                <a16:creationId xmlns:a16="http://schemas.microsoft.com/office/drawing/2014/main" id="{79FB71A9-8D11-4AE4-AF6C-879DBE96AB91}"/>
              </a:ext>
            </a:extLst>
          </p:cNvPr>
          <p:cNvSpPr txBox="1"/>
          <p:nvPr/>
        </p:nvSpPr>
        <p:spPr>
          <a:xfrm>
            <a:off x="7667450" y="6068118"/>
            <a:ext cx="3201517" cy="3462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defRPr sz="3300" b="0">
                <a:solidFill>
                  <a:srgbClr val="41414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228600" hangingPunct="0"/>
            <a:r>
              <a:rPr sz="1650" kern="0" dirty="0">
                <a:latin typeface="Helvetica"/>
                <a:cs typeface="Helvetica"/>
              </a:rPr>
              <a:t>https://arxiv.org/abs/2011.12692</a:t>
            </a:r>
          </a:p>
        </p:txBody>
      </p:sp>
      <p:sp>
        <p:nvSpPr>
          <p:cNvPr id="10" name="https://arxiv.org/abs/2011.12692">
            <a:extLst>
              <a:ext uri="{FF2B5EF4-FFF2-40B4-BE49-F238E27FC236}">
                <a16:creationId xmlns:a16="http://schemas.microsoft.com/office/drawing/2014/main" id="{D0265B4C-3456-4BC1-874C-80D7F047B3B6}"/>
              </a:ext>
            </a:extLst>
          </p:cNvPr>
          <p:cNvSpPr txBox="1"/>
          <p:nvPr/>
        </p:nvSpPr>
        <p:spPr>
          <a:xfrm>
            <a:off x="1131643" y="6063761"/>
            <a:ext cx="4363695" cy="3462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defTabSz="457200">
              <a:defRPr sz="3300" b="0">
                <a:solidFill>
                  <a:srgbClr val="41414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228600" hangingPunct="0"/>
            <a:r>
              <a:rPr lang="en-US" sz="1650" kern="0" dirty="0"/>
              <a:t>https://www.nature.com/articles/nature24270</a:t>
            </a:r>
            <a:endParaRPr sz="1650" kern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1268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</a:p>
        </p:txBody>
      </p:sp>
      <p:sp>
        <p:nvSpPr>
          <p:cNvPr id="159" name="强化学习是机器学习中的一个领域，强调如何基于环境而行动，以取得最大化的预期利益。…"/>
          <p:cNvSpPr txBox="1"/>
          <p:nvPr/>
        </p:nvSpPr>
        <p:spPr>
          <a:xfrm>
            <a:off x="497205" y="1274694"/>
            <a:ext cx="10771686" cy="51629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强化学习的环境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下一刻状态 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~ P(</a:t>
            </a:r>
            <a:r>
              <a:rPr lang="en-US" altLang="zh-CN" sz="2200" kern="0" dirty="0">
                <a:solidFill>
                  <a:srgbClr val="000000"/>
                </a:solidFill>
                <a:latin typeface="Arial Black" panose="020B0A04020102020204" pitchFamily="34" charset="0"/>
                <a:sym typeface="Helvetica Neue"/>
              </a:rPr>
              <a:t>∙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|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当前状态，智能体的动作）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强化学习的目标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整个交互过程中每一轮获得的奖励信号可以累加，形成整体回报（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return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），回报的期望定义为价值（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value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强化学习的数据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数据是在智能体与环境交互的过程中得到的。策略不同，与环境交互所产生的数据分布就不同。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占用度量（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occupancy measure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）用于衡量在一个智能体决策与一个动态环境的交互过程中，采样到一个具体的状态动作对（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state-action pair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）的概率分布。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寻找最优策略对应着寻找最优占用度量</a:t>
            </a:r>
            <a:endParaRPr lang="en-US" altLang="zh-CN" sz="2200" kern="0" dirty="0"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76693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1CC4F-1144-5305-197B-E00B290B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模拟学习的基础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F67037-9682-772E-4883-44349DB4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无监督学习</a:t>
            </a:r>
            <a:endParaRPr lang="en-US" altLang="zh-CN" dirty="0"/>
          </a:p>
          <a:p>
            <a:r>
              <a:rPr lang="zh-CN" altLang="en-US" dirty="0"/>
              <a:t>有监督学习</a:t>
            </a:r>
            <a:endParaRPr lang="en-US" altLang="zh-CN" dirty="0"/>
          </a:p>
          <a:p>
            <a:r>
              <a:rPr lang="zh-CN" altLang="en-US" b="1" dirty="0"/>
              <a:t>强化学习</a:t>
            </a:r>
            <a:endParaRPr lang="en-US" altLang="zh-CN" b="1" dirty="0"/>
          </a:p>
          <a:p>
            <a:r>
              <a:rPr lang="zh-CN" altLang="en-US" dirty="0"/>
              <a:t>半监督学习与主动学习</a:t>
            </a:r>
          </a:p>
        </p:txBody>
      </p:sp>
    </p:spTree>
    <p:extLst>
      <p:ext uri="{BB962C8B-B14F-4D97-AF65-F5344CB8AC3E}">
        <p14:creationId xmlns:p14="http://schemas.microsoft.com/office/powerpoint/2010/main" val="413418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为什么需要强化学习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3. 基</a:t>
            </a:r>
            <a:r>
              <a:rPr lang="zh-CN" altLang="en-US" sz="3300" kern="0" dirty="0"/>
              <a:t>本概念</a:t>
            </a:r>
            <a:endParaRPr lang="en-US" sz="3300" kern="0" dirty="0"/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什么是强化学习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0877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强化学习：数学化抽象"/>
          <p:cNvSpPr txBox="1"/>
          <p:nvPr/>
        </p:nvSpPr>
        <p:spPr>
          <a:xfrm>
            <a:off x="5116892" y="460978"/>
            <a:ext cx="3583032" cy="6052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4500"/>
              </a:lnSpc>
              <a:spcBef>
                <a:spcPts val="1500"/>
              </a:spcBef>
              <a:defRPr sz="53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650" kern="0">
                <a:solidFill>
                  <a:srgbClr val="000000"/>
                </a:solidFill>
                <a:latin typeface="Helvetica Neue"/>
                <a:sym typeface="Helvetica Neue"/>
              </a:rPr>
              <a:t>强化学习：</a:t>
            </a:r>
            <a:r>
              <a:rPr sz="2650" kern="0">
                <a:solidFill>
                  <a:srgbClr val="0433FF"/>
                </a:solidFill>
                <a:latin typeface="Helvetica Neue"/>
                <a:sym typeface="Helvetica Neue"/>
              </a:rPr>
              <a:t>数学化抽象</a:t>
            </a:r>
          </a:p>
        </p:txBody>
      </p:sp>
      <p:sp>
        <p:nvSpPr>
          <p:cNvPr id="304" name="马尔科夫决策过程（Markov decision process，MDP）"/>
          <p:cNvSpPr txBox="1"/>
          <p:nvPr/>
        </p:nvSpPr>
        <p:spPr>
          <a:xfrm>
            <a:off x="2028769" y="1085769"/>
            <a:ext cx="8571577" cy="5078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5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2700" kern="0"/>
              <a:t>马尔科夫决策过程（Markov decision process，MDP）</a:t>
            </a:r>
          </a:p>
        </p:txBody>
      </p:sp>
      <p:sp>
        <p:nvSpPr>
          <p:cNvPr id="305" name="为什么需要强化学习"/>
          <p:cNvSpPr txBox="1"/>
          <p:nvPr/>
        </p:nvSpPr>
        <p:spPr>
          <a:xfrm>
            <a:off x="828011" y="239510"/>
            <a:ext cx="187743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lang="zh-CN" altLang="en-US" sz="3300" kern="0" dirty="0"/>
              <a:t>基本概念</a:t>
            </a:r>
            <a:endParaRPr sz="3300" kern="0" dirty="0"/>
          </a:p>
        </p:txBody>
      </p:sp>
      <p:pic>
        <p:nvPicPr>
          <p:cNvPr id="306" name="Screenshot 2020-12-01 at 9.39.05 AM.png" descr="Screenshot 2020-12-01 at 9.39.0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93" y="1715453"/>
            <a:ext cx="6876132" cy="301785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ward (R)"/>
          <p:cNvSpPr txBox="1"/>
          <p:nvPr/>
        </p:nvSpPr>
        <p:spPr>
          <a:xfrm>
            <a:off x="3249659" y="5310544"/>
            <a:ext cx="1067601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Reward (R)</a:t>
            </a:r>
          </a:p>
        </p:txBody>
      </p:sp>
      <p:sp>
        <p:nvSpPr>
          <p:cNvPr id="308" name="Action (A)"/>
          <p:cNvSpPr txBox="1"/>
          <p:nvPr/>
        </p:nvSpPr>
        <p:spPr>
          <a:xfrm>
            <a:off x="3317850" y="6303218"/>
            <a:ext cx="969817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Action (A)</a:t>
            </a:r>
          </a:p>
        </p:txBody>
      </p:sp>
      <p:sp>
        <p:nvSpPr>
          <p:cNvPr id="309" name="矩形"/>
          <p:cNvSpPr/>
          <p:nvPr/>
        </p:nvSpPr>
        <p:spPr>
          <a:xfrm>
            <a:off x="465277" y="5603466"/>
            <a:ext cx="1948932" cy="381251"/>
          </a:xfrm>
          <a:prstGeom prst="rect">
            <a:avLst/>
          </a:prstGeom>
          <a:solidFill>
            <a:srgbClr val="D1F8E5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0" name="线条"/>
          <p:cNvSpPr/>
          <p:nvPr/>
        </p:nvSpPr>
        <p:spPr>
          <a:xfrm>
            <a:off x="1594689" y="5314855"/>
            <a:ext cx="424190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1" name="线条"/>
          <p:cNvSpPr/>
          <p:nvPr/>
        </p:nvSpPr>
        <p:spPr>
          <a:xfrm>
            <a:off x="1594430" y="5305331"/>
            <a:ext cx="1" cy="23296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2" name="矩形"/>
          <p:cNvSpPr/>
          <p:nvPr/>
        </p:nvSpPr>
        <p:spPr>
          <a:xfrm>
            <a:off x="5455530" y="5571822"/>
            <a:ext cx="918555" cy="340586"/>
          </a:xfrm>
          <a:prstGeom prst="rect">
            <a:avLst/>
          </a:prstGeom>
          <a:solidFill>
            <a:srgbClr val="F8DDD5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3" name="线条"/>
          <p:cNvSpPr/>
          <p:nvPr/>
        </p:nvSpPr>
        <p:spPr>
          <a:xfrm>
            <a:off x="5844957" y="5305331"/>
            <a:ext cx="1" cy="23931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4" name="Environment"/>
          <p:cNvSpPr txBox="1"/>
          <p:nvPr/>
        </p:nvSpPr>
        <p:spPr>
          <a:xfrm>
            <a:off x="639043" y="5603013"/>
            <a:ext cx="1601400" cy="3821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43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/>
            <a:r>
              <a:rPr sz="2150" kern="0"/>
              <a:t>Environment</a:t>
            </a:r>
          </a:p>
        </p:txBody>
      </p:sp>
      <p:sp>
        <p:nvSpPr>
          <p:cNvPr id="315" name="Agent"/>
          <p:cNvSpPr txBox="1"/>
          <p:nvPr/>
        </p:nvSpPr>
        <p:spPr>
          <a:xfrm>
            <a:off x="5570163" y="5580665"/>
            <a:ext cx="689291" cy="34368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8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/>
            <a:r>
              <a:rPr sz="1900" kern="0"/>
              <a:t>Agent</a:t>
            </a:r>
          </a:p>
        </p:txBody>
      </p:sp>
      <p:sp>
        <p:nvSpPr>
          <p:cNvPr id="316" name="线条"/>
          <p:cNvSpPr/>
          <p:nvPr/>
        </p:nvSpPr>
        <p:spPr>
          <a:xfrm>
            <a:off x="1429031" y="5218693"/>
            <a:ext cx="457322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7" name="线条"/>
          <p:cNvSpPr/>
          <p:nvPr/>
        </p:nvSpPr>
        <p:spPr>
          <a:xfrm>
            <a:off x="1433392" y="5223770"/>
            <a:ext cx="1" cy="26712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8" name="线条"/>
          <p:cNvSpPr/>
          <p:nvPr/>
        </p:nvSpPr>
        <p:spPr>
          <a:xfrm>
            <a:off x="6004874" y="5214744"/>
            <a:ext cx="1" cy="3235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9" name="State (S)"/>
          <p:cNvSpPr txBox="1"/>
          <p:nvPr/>
        </p:nvSpPr>
        <p:spPr>
          <a:xfrm>
            <a:off x="3386779" y="4882068"/>
            <a:ext cx="831959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State (S)</a:t>
            </a:r>
          </a:p>
        </p:txBody>
      </p:sp>
      <p:sp>
        <p:nvSpPr>
          <p:cNvPr id="320" name="线条"/>
          <p:cNvSpPr/>
          <p:nvPr/>
        </p:nvSpPr>
        <p:spPr>
          <a:xfrm>
            <a:off x="1594690" y="6287707"/>
            <a:ext cx="424190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21" name="线条"/>
          <p:cNvSpPr/>
          <p:nvPr/>
        </p:nvSpPr>
        <p:spPr>
          <a:xfrm>
            <a:off x="1586884" y="6055344"/>
            <a:ext cx="1" cy="23296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22" name="线条"/>
          <p:cNvSpPr/>
          <p:nvPr/>
        </p:nvSpPr>
        <p:spPr>
          <a:xfrm flipV="1">
            <a:off x="5824712" y="5977684"/>
            <a:ext cx="1" cy="293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方程"/>
              <p:cNvSpPr txBox="1"/>
              <p:nvPr/>
            </p:nvSpPr>
            <p:spPr>
              <a:xfrm>
                <a:off x="6906197" y="5310114"/>
                <a:ext cx="5030929" cy="7305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𝐸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[</m:t>
                      </m:r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1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+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𝛾</m:t>
                      </m:r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2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+</m:t>
                      </m:r>
                      <m:sSup>
                        <m:sSu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p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𝛾</m:t>
                          </m:r>
                        </m:e>
                        <m:sup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3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+...]=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𝐸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[</m:t>
                      </m:r>
                      <m:limUpp>
                        <m:limUp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/>
                                </a:rPr>
                              </m:ctrlPr>
                            </m:limLowPr>
                            <m:e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/>
                                </a:rPr>
                                <m:t>𝑖</m:t>
                              </m:r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𝑇</m:t>
                          </m:r>
                        </m:lim>
                      </m:limUpp>
                      <m:sSup>
                        <m:sSu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p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𝛾</m:t>
                          </m:r>
                        </m:e>
                        <m:sup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𝑖</m:t>
                          </m:r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/>
                            </a:rPr>
                            <m:t>𝑖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/>
                        </a:rPr>
                        <m:t>]</m:t>
                      </m:r>
                    </m:oMath>
                  </m:oMathPara>
                </a14:m>
                <a:endParaRPr sz="2400" kern="0">
                  <a:solidFill>
                    <a:srgbClr val="404040"/>
                  </a:solidFill>
                  <a:latin typeface="华文细黑"/>
                  <a:ea typeface="华文细黑"/>
                  <a:sym typeface="华文细黑"/>
                </a:endParaRPr>
              </a:p>
            </p:txBody>
          </p:sp>
        </mc:Choice>
        <mc:Fallback xmlns="">
          <p:sp>
            <p:nvSpPr>
              <p:cNvPr id="323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97" y="5310114"/>
                <a:ext cx="5030929" cy="730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4098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6D0798-A7D0-43D8-AD91-B0A7393C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4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C58165-DA26-4C38-B8E3-9423F45D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1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298617-282B-4AF9-9E30-562DD765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31DD87-3D90-4327-93D3-371855E5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9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131250-B9CC-40D1-A84A-4F810FD7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54" y="748809"/>
            <a:ext cx="3956361" cy="1864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10975D-0E76-40D5-8844-FB85371E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87" y="1341974"/>
            <a:ext cx="3044286" cy="6783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B3ED88-68CF-4693-96D0-D8285563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539" y="3156130"/>
            <a:ext cx="7828922" cy="32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61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FEBF6E-9EFB-4C79-B708-9507E838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640AA5-60D6-470F-9CEE-FC7866F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5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0B7EBD-E032-4BED-B47B-E5202511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6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2. 为什么需要强化学习</a:t>
            </a:r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3. </a:t>
            </a:r>
            <a:r>
              <a:rPr lang="zh-CN" altLang="en-US" sz="3300" kern="0" dirty="0"/>
              <a:t>基本概念</a:t>
            </a:r>
            <a:endParaRPr lang="en-US" sz="3300" kern="0" dirty="0"/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1. 什么是强化学习</a:t>
            </a:r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6380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AF8F31-5526-40EA-A442-C9C46C5A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CED041-6829-4653-BB2B-BFFC1E41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7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4776D4-6C11-43E7-BFE1-02C166DB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6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F8537-614C-4CD3-9659-5ACB00A5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3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为什么需要强化学习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3. 基</a:t>
            </a:r>
            <a:r>
              <a:rPr lang="zh-CN" altLang="en-US" sz="3300" kern="0" dirty="0">
                <a:solidFill>
                  <a:schemeClr val="bg1">
                    <a:lumMod val="75000"/>
                  </a:schemeClr>
                </a:solidFill>
              </a:rPr>
              <a:t>本概念</a:t>
            </a:r>
            <a:endParaRPr lang="en-US"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什么是强化学习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049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0A0DFA-A20C-4F84-A0B0-FFAEE2D1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7B9EB8-7A91-4B75-ACF5-F15343E1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48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5C6BC-62EA-4D0C-B381-B8C694DDB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1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15B4BE-F102-4BD2-A544-65890A85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1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513F60-C12B-482B-91A1-85348C33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学习方式一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学习方式二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0B1F85-6F2A-D332-935E-4302654170E1}"/>
              </a:ext>
            </a:extLst>
          </p:cNvPr>
          <p:cNvSpPr txBox="1"/>
          <p:nvPr/>
        </p:nvSpPr>
        <p:spPr>
          <a:xfrm>
            <a:off x="2517386" y="472508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哪种学习方式是有监督学习？哪种是强化学习呢？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59918-C4BE-A218-85DB-DEAAF8AC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352EA4-4E4D-4FA6-A7BA-8E1E37C1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1C16D1-F59C-4084-93BF-01A1E364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55" y="1690688"/>
            <a:ext cx="4749290" cy="45169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AAC84EF-DA4D-4ABA-8AD6-8EE97329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代码示例</a:t>
            </a:r>
          </a:p>
        </p:txBody>
      </p:sp>
    </p:spTree>
    <p:extLst>
      <p:ext uri="{BB962C8B-B14F-4D97-AF65-F5344CB8AC3E}">
        <p14:creationId xmlns:p14="http://schemas.microsoft.com/office/powerpoint/2010/main" val="1144239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F79841-A59C-45B2-9F82-3DE50F39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4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B4424F-9671-493A-B47E-F07D2B1A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07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DFEF9C-529F-4D6B-9539-6CF27106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E8FB75-6DB7-4763-BF3B-BFF9D814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F6DB0A-0BD9-4D35-8687-2BE6B272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7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2CAC35-BB08-46D3-9F1F-F4832A73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50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203CEE-5A91-4BC1-9879-F97883D6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9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C03BD3-59AD-4E5B-A2AF-A0DC3218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09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776B2-922E-4A4F-B2CB-46FE7077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E5515A-65CC-D78B-9B88-0716917EA152}"/>
              </a:ext>
            </a:extLst>
          </p:cNvPr>
          <p:cNvSpPr txBox="1"/>
          <p:nvPr/>
        </p:nvSpPr>
        <p:spPr>
          <a:xfrm>
            <a:off x="1370837" y="4710173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优点：</a:t>
            </a:r>
            <a:r>
              <a:rPr lang="en-US" altLang="zh-CN" sz="2400" dirty="0"/>
              <a:t>	       </a:t>
            </a:r>
            <a:r>
              <a:rPr lang="zh-CN" altLang="en-US" sz="2400" dirty="0"/>
              <a:t>简单，快速入门</a:t>
            </a:r>
            <a:r>
              <a:rPr lang="en-US" altLang="zh-CN" sz="2400" dirty="0"/>
              <a:t>		         </a:t>
            </a:r>
            <a:r>
              <a:rPr lang="zh-CN" altLang="en-US" sz="2400" dirty="0"/>
              <a:t>青出于蓝而胜于蓝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22B5B-BAF1-306C-D58F-CD973F54370E}"/>
              </a:ext>
            </a:extLst>
          </p:cNvPr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F74DC-F36B-F447-14A5-EF47AAAB4C84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17EF4-C981-AC9F-9A79-01FAC7B05462}"/>
              </a:ext>
            </a:extLst>
          </p:cNvPr>
          <p:cNvSpPr txBox="1"/>
          <p:nvPr/>
        </p:nvSpPr>
        <p:spPr>
          <a:xfrm>
            <a:off x="5714999" y="523819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下棋超过世界冠军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优化比人还强的大模型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69D6B-0BE7-C4E4-055F-6F47A129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F3A2E-5D14-4F89-9BCA-855D037E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00886-627B-47E1-8989-FA3F21F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44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3AFD6F-16BC-42FE-9B76-0195F173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3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BC9B8A-7C34-4B68-9118-6634BDC7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0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E4A2BF-2F96-4492-A8AE-871C49F4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0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4839C-E900-4EF5-AF1E-63E69410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1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B3F4C0-25EB-4A14-98D6-552B3387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6ED71A-DDB8-4322-8F69-2CE24892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4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A7552F-CAA1-46AD-B2DE-2D6504FA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8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101D91-3FDD-4B41-AB75-055B7173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3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李航，统计学习方法，清华大学出版社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吴飞，人工智能导论：模型与算法，高等教育出版社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马少平，朱小燕，人工智能，清华大学出版社</a:t>
            </a:r>
            <a:endParaRPr lang="en-US" altLang="zh-CN" sz="2000" dirty="0"/>
          </a:p>
          <a:p>
            <a:r>
              <a:rPr lang="zh-CN" altLang="en-US" sz="2000" dirty="0"/>
              <a:t>李航，智能与计算，中国计算机学会通讯，</a:t>
            </a:r>
            <a:r>
              <a:rPr lang="en-US" altLang="zh-CN" sz="2000" dirty="0"/>
              <a:t>2019</a:t>
            </a:r>
            <a:r>
              <a:rPr lang="zh-CN" altLang="en-US" sz="2000" dirty="0"/>
              <a:t>年第一期</a:t>
            </a:r>
            <a:endParaRPr lang="en-US" altLang="zh-CN" sz="2000" dirty="0"/>
          </a:p>
          <a:p>
            <a:r>
              <a:rPr lang="zh-CN" altLang="en-US" sz="2000" dirty="0"/>
              <a:t>尼克，人工智能简史，人民邮电出版社</a:t>
            </a:r>
            <a:endParaRPr lang="en-US" altLang="zh-CN" sz="2000" dirty="0"/>
          </a:p>
          <a:p>
            <a:r>
              <a:rPr lang="en-US" altLang="zh-CN" sz="2000" dirty="0"/>
              <a:t>Bergen B., Louder Than Words: The New Science of How the Mind Makes Meaning, Basic Books, 2012</a:t>
            </a:r>
          </a:p>
          <a:p>
            <a:r>
              <a:rPr lang="en-US" altLang="zh-CN" sz="2000" dirty="0"/>
              <a:t>Stuart </a:t>
            </a:r>
            <a:r>
              <a:rPr lang="en-US" altLang="zh-CN" sz="2000" dirty="0" err="1"/>
              <a:t>J.Russell</a:t>
            </a:r>
            <a:r>
              <a:rPr lang="en-US" altLang="zh-CN" sz="2000" dirty="0"/>
              <a:t>, Peter </a:t>
            </a:r>
            <a:r>
              <a:rPr lang="en-US" altLang="zh-CN" sz="2000" dirty="0" err="1"/>
              <a:t>Norvig</a:t>
            </a:r>
            <a:r>
              <a:rPr lang="en-US" altLang="zh-CN" sz="2000" dirty="0"/>
              <a:t>. Artificial Intelligence: a Modern Approach, Third Edition. Pearson Education Limited. 2016. </a:t>
            </a:r>
            <a:endParaRPr lang="zh-CN" altLang="zh-CN" sz="2000" dirty="0"/>
          </a:p>
          <a:p>
            <a:r>
              <a:rPr lang="en-US" altLang="zh-CN" sz="2000" dirty="0"/>
              <a:t>Richard S. Sutton and Andrew G. </a:t>
            </a:r>
            <a:r>
              <a:rPr lang="en-US" altLang="zh-CN" sz="2000" dirty="0" err="1"/>
              <a:t>Barto</a:t>
            </a:r>
            <a:r>
              <a:rPr lang="en-US" altLang="zh-CN" sz="2000" dirty="0"/>
              <a:t>. Reinforcement Learning: An Introduction. Second Edition. MIT Press, 2018</a:t>
            </a:r>
            <a:endParaRPr lang="zh-CN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  <a:pPr>
                <a:spcAft>
                  <a:spcPts val="600"/>
                </a:spcAft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90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E5515A-65CC-D78B-9B88-0716917EA152}"/>
              </a:ext>
            </a:extLst>
          </p:cNvPr>
          <p:cNvSpPr txBox="1"/>
          <p:nvPr/>
        </p:nvSpPr>
        <p:spPr>
          <a:xfrm>
            <a:off x="838200" y="4617183"/>
            <a:ext cx="46153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这两种学习方式区别在哪里呢？</a:t>
            </a:r>
            <a:br>
              <a:rPr lang="en-US" altLang="zh-CN" sz="2400" dirty="0"/>
            </a:br>
            <a:r>
              <a:rPr lang="en-US" altLang="zh-CN" sz="2400" dirty="0"/>
              <a:t>A. </a:t>
            </a:r>
            <a:r>
              <a:rPr lang="zh-CN" altLang="en-US" sz="2400" dirty="0"/>
              <a:t>智能体的内在结构</a:t>
            </a:r>
            <a:endParaRPr lang="en-US" altLang="zh-CN" sz="2400" dirty="0"/>
          </a:p>
          <a:p>
            <a:r>
              <a:rPr lang="en-US" sz="2400" dirty="0"/>
              <a:t>B. </a:t>
            </a:r>
            <a:r>
              <a:rPr lang="zh-CN" altLang="en-US" sz="2400" dirty="0"/>
              <a:t>智能体的输出形式</a:t>
            </a:r>
            <a:endParaRPr lang="en-US" altLang="zh-CN" sz="2400" dirty="0"/>
          </a:p>
          <a:p>
            <a:r>
              <a:rPr lang="en-US" sz="2400" dirty="0"/>
              <a:t>C. </a:t>
            </a:r>
            <a:r>
              <a:rPr lang="zh-CN" altLang="en-US" sz="2400" dirty="0"/>
              <a:t>智能体的优化方式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22B5B-BAF1-306C-D58F-CD973F54370E}"/>
              </a:ext>
            </a:extLst>
          </p:cNvPr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F74DC-F36B-F447-14A5-EF47AAAB4C84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09CF6-B2F1-C5AE-2E53-BA24C920EDA7}"/>
              </a:ext>
            </a:extLst>
          </p:cNvPr>
          <p:cNvSpPr txBox="1"/>
          <p:nvPr/>
        </p:nvSpPr>
        <p:spPr>
          <a:xfrm>
            <a:off x="7238245" y="4801848"/>
            <a:ext cx="38275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智能体</a:t>
            </a:r>
            <a:r>
              <a:rPr lang="en-US" altLang="zh-CN" sz="2000" b="1" dirty="0"/>
              <a:t>(Agent)</a:t>
            </a:r>
            <a:r>
              <a:rPr lang="zh-CN" altLang="en-US" sz="2000" b="1" dirty="0"/>
              <a:t>：要学习的主体</a:t>
            </a:r>
            <a:endParaRPr lang="en-US" altLang="zh-CN" sz="2000" b="1" dirty="0"/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学下棋的人、写作文的人、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学说话的婴儿、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…… </a:t>
            </a: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机器学习模型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" descr="Why AlphaGo is a bigger game changer for Artificial Intelligence than many  realize – The Curious Programmer">
            <a:extLst>
              <a:ext uri="{FF2B5EF4-FFF2-40B4-BE49-F238E27FC236}">
                <a16:creationId xmlns:a16="http://schemas.microsoft.com/office/drawing/2014/main" id="{AF093094-677A-14C4-A112-3200BFD30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3"/>
          <a:stretch/>
        </p:blipFill>
        <p:spPr bwMode="auto">
          <a:xfrm>
            <a:off x="5961507" y="4587668"/>
            <a:ext cx="1276738" cy="17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FF0F2-AE2C-0937-90F6-3EEAD540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EAEEB1-644D-4CEB-9D4B-C495C400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4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8B90A5-56C8-4350-B264-6125FB82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84023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E5515A-65CC-D78B-9B88-0716917EA152}"/>
              </a:ext>
            </a:extLst>
          </p:cNvPr>
          <p:cNvSpPr txBox="1"/>
          <p:nvPr/>
        </p:nvSpPr>
        <p:spPr>
          <a:xfrm>
            <a:off x="838200" y="4617183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这两种学习方式区别在哪里呢？</a:t>
            </a:r>
            <a:br>
              <a:rPr lang="en-US" altLang="zh-CN" sz="2400" dirty="0"/>
            </a:br>
            <a:r>
              <a:rPr lang="en-US" altLang="zh-CN" sz="2400" dirty="0"/>
              <a:t>A. </a:t>
            </a:r>
            <a:r>
              <a:rPr lang="zh-CN" altLang="en-US" sz="2400" dirty="0"/>
              <a:t>智能体的内在结构</a:t>
            </a:r>
            <a:endParaRPr lang="en-US" altLang="zh-CN" sz="2400" dirty="0"/>
          </a:p>
          <a:p>
            <a:r>
              <a:rPr lang="en-US" sz="2400" dirty="0"/>
              <a:t>B. </a:t>
            </a:r>
            <a:r>
              <a:rPr lang="zh-CN" altLang="en-US" sz="2400" dirty="0"/>
              <a:t>智能体的输出形式</a:t>
            </a:r>
            <a:endParaRPr lang="en-US" altLang="zh-CN" sz="2400" dirty="0"/>
          </a:p>
          <a:p>
            <a:r>
              <a:rPr lang="en-US" sz="2400" dirty="0"/>
              <a:t>C. </a:t>
            </a:r>
            <a:r>
              <a:rPr lang="zh-CN" altLang="en-US" sz="2400" dirty="0"/>
              <a:t>智能体的优化方式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22B5B-BAF1-306C-D58F-CD973F54370E}"/>
              </a:ext>
            </a:extLst>
          </p:cNvPr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F74DC-F36B-F447-14A5-EF47AAAB4C84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pic>
        <p:nvPicPr>
          <p:cNvPr id="11" name="Picture 2" descr="Why AlphaGo is a bigger game changer for Artificial Intelligence than many  realize – The Curious Programmer">
            <a:extLst>
              <a:ext uri="{FF2B5EF4-FFF2-40B4-BE49-F238E27FC236}">
                <a16:creationId xmlns:a16="http://schemas.microsoft.com/office/drawing/2014/main" id="{AF093094-677A-14C4-A112-3200BFD30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3"/>
          <a:stretch/>
        </p:blipFill>
        <p:spPr bwMode="auto">
          <a:xfrm>
            <a:off x="5961507" y="4587668"/>
            <a:ext cx="1276738" cy="17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1757C-C50B-EA59-29A6-D14EC36F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3" y="5677600"/>
            <a:ext cx="568932" cy="5582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7AD2CF-58E8-F29C-F6E2-D4E43196A27E}"/>
              </a:ext>
            </a:extLst>
          </p:cNvPr>
          <p:cNvSpPr/>
          <p:nvPr/>
        </p:nvSpPr>
        <p:spPr>
          <a:xfrm>
            <a:off x="837005" y="5751135"/>
            <a:ext cx="3003475" cy="4602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B9D65-896B-66AD-12D7-CBE82D80B8DA}"/>
              </a:ext>
            </a:extLst>
          </p:cNvPr>
          <p:cNvSpPr txBox="1"/>
          <p:nvPr/>
        </p:nvSpPr>
        <p:spPr>
          <a:xfrm>
            <a:off x="3706911" y="7171702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有监督学习和强化学习的共性</a:t>
            </a:r>
            <a:r>
              <a:rPr lang="en-US" altLang="zh-CN" sz="2400" dirty="0"/>
              <a:t>&gt;</a:t>
            </a:r>
            <a:r>
              <a:rPr lang="zh-CN" altLang="en-US" sz="2400" dirty="0"/>
              <a:t>特性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7FDD6-6CAB-291D-9AA2-21AA2275CDDD}"/>
              </a:ext>
            </a:extLst>
          </p:cNvPr>
          <p:cNvSpPr txBox="1"/>
          <p:nvPr/>
        </p:nvSpPr>
        <p:spPr>
          <a:xfrm>
            <a:off x="7474706" y="4863401"/>
            <a:ext cx="436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智能体本身不变，</a:t>
            </a:r>
            <a:endParaRPr lang="en-US" altLang="zh-CN" sz="2400" dirty="0"/>
          </a:p>
          <a:p>
            <a:r>
              <a:rPr lang="zh-CN" altLang="en-US" sz="2400" dirty="0"/>
              <a:t>只是学习环境变了，和环境交互获取信息的方式就变了</a:t>
            </a: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7DE976-678F-B88D-F25B-097E4076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4E0F9B-3E78-48D0-A264-0F20FE3B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2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322B5B-BAF1-306C-D58F-CD973F54370E}"/>
              </a:ext>
            </a:extLst>
          </p:cNvPr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F74DC-F36B-F447-14A5-EF47AAAB4C84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C6EF1-E2D8-B9A8-3BBC-004C9CF0BDD5}"/>
              </a:ext>
            </a:extLst>
          </p:cNvPr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31529-156B-EA2B-0D91-EDDF330F220A}"/>
              </a:ext>
            </a:extLst>
          </p:cNvPr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DE7FA-4BFB-6A0F-B96A-97772DB0CC07}"/>
              </a:ext>
            </a:extLst>
          </p:cNvPr>
          <p:cNvSpPr txBox="1"/>
          <p:nvPr/>
        </p:nvSpPr>
        <p:spPr>
          <a:xfrm>
            <a:off x="8785871" y="468633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?</a:t>
            </a:r>
            <a:endParaRPr lang="en-US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1CCFC7-6C22-4CEC-6B1B-9EB44B80F9A0}"/>
              </a:ext>
            </a:extLst>
          </p:cNvPr>
          <p:cNvSpPr/>
          <p:nvPr/>
        </p:nvSpPr>
        <p:spPr>
          <a:xfrm>
            <a:off x="3977505" y="2332899"/>
            <a:ext cx="168246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413BA4-06B5-4E60-C026-EB15C6A69F9A}"/>
              </a:ext>
            </a:extLst>
          </p:cNvPr>
          <p:cNvSpPr/>
          <p:nvPr/>
        </p:nvSpPr>
        <p:spPr>
          <a:xfrm>
            <a:off x="4635260" y="2758578"/>
            <a:ext cx="598370" cy="33275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C71AB5-840C-7DC5-B7F2-4254B191B67E}"/>
              </a:ext>
            </a:extLst>
          </p:cNvPr>
          <p:cNvSpPr/>
          <p:nvPr/>
        </p:nvSpPr>
        <p:spPr>
          <a:xfrm>
            <a:off x="4383262" y="3186574"/>
            <a:ext cx="1103138" cy="3175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CADED3-3BF5-0F6F-EDE5-1DCB57DD948D}"/>
              </a:ext>
            </a:extLst>
          </p:cNvPr>
          <p:cNvSpPr/>
          <p:nvPr/>
        </p:nvSpPr>
        <p:spPr>
          <a:xfrm>
            <a:off x="4123266" y="3599361"/>
            <a:ext cx="1363133" cy="356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4CFF3-C522-5E73-4510-D73856E0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8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848C2F4-B4B5-4EB0-B165-A84C1884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785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0DB8-5B7E-EDCD-C61A-C358AECA0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E144A2-653D-EA83-D151-DBC051762C4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>
                  <a:extLst>
                    <a:ext uri="{9D8B030D-6E8A-4147-A177-3AD203B41FA5}">
                      <a16:colId xmlns:a16="http://schemas.microsoft.com/office/drawing/2014/main" val="378582370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1984933003"/>
                    </a:ext>
                  </a:extLst>
                </a:gridCol>
                <a:gridCol w="4202406">
                  <a:extLst>
                    <a:ext uri="{9D8B030D-6E8A-4147-A177-3AD203B41FA5}">
                      <a16:colId xmlns:a16="http://schemas.microsoft.com/office/drawing/2014/main" val="1892747631"/>
                    </a:ext>
                  </a:extLst>
                </a:gridCol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1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1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9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322B5B-BAF1-306C-D58F-CD973F54370E}"/>
              </a:ext>
            </a:extLst>
          </p:cNvPr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F74DC-F36B-F447-14A5-EF47AAAB4C84}"/>
              </a:ext>
            </a:extLst>
          </p:cNvPr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C6EF1-E2D8-B9A8-3BBC-004C9CF0BDD5}"/>
              </a:ext>
            </a:extLst>
          </p:cNvPr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31529-156B-EA2B-0D91-EDDF330F220A}"/>
              </a:ext>
            </a:extLst>
          </p:cNvPr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270D9-8ACF-E904-B51D-C2C7FA939CC2}"/>
              </a:ext>
            </a:extLst>
          </p:cNvPr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E9DBF3-D2E8-01C2-1A40-F07E41DE20B8}"/>
              </a:ext>
            </a:extLst>
          </p:cNvPr>
          <p:cNvSpPr/>
          <p:nvPr/>
        </p:nvSpPr>
        <p:spPr>
          <a:xfrm>
            <a:off x="3977505" y="2332899"/>
            <a:ext cx="168246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5E9285-D0B5-8F0F-226F-612C80B70BC5}"/>
              </a:ext>
            </a:extLst>
          </p:cNvPr>
          <p:cNvSpPr/>
          <p:nvPr/>
        </p:nvSpPr>
        <p:spPr>
          <a:xfrm>
            <a:off x="4635260" y="2758578"/>
            <a:ext cx="598370" cy="33275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D8365F-6820-FAA8-A7AE-605C36E6DF59}"/>
              </a:ext>
            </a:extLst>
          </p:cNvPr>
          <p:cNvSpPr/>
          <p:nvPr/>
        </p:nvSpPr>
        <p:spPr>
          <a:xfrm>
            <a:off x="4383262" y="3186574"/>
            <a:ext cx="1103138" cy="3175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68E23B-525F-80BD-4C3D-931E651F7A12}"/>
              </a:ext>
            </a:extLst>
          </p:cNvPr>
          <p:cNvSpPr/>
          <p:nvPr/>
        </p:nvSpPr>
        <p:spPr>
          <a:xfrm>
            <a:off x="4123266" y="3599361"/>
            <a:ext cx="1363133" cy="356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F76759-5E6C-7D55-A372-EF739C9DAE7C}"/>
              </a:ext>
            </a:extLst>
          </p:cNvPr>
          <p:cNvSpPr/>
          <p:nvPr/>
        </p:nvSpPr>
        <p:spPr>
          <a:xfrm>
            <a:off x="9923478" y="2332899"/>
            <a:ext cx="57190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C2E7CF-0B2F-15CE-152C-F70D6D1DB262}"/>
              </a:ext>
            </a:extLst>
          </p:cNvPr>
          <p:cNvSpPr/>
          <p:nvPr/>
        </p:nvSpPr>
        <p:spPr>
          <a:xfrm>
            <a:off x="9923478" y="2754330"/>
            <a:ext cx="53497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632C1D-E438-8255-DE33-6A35490DE863}"/>
              </a:ext>
            </a:extLst>
          </p:cNvPr>
          <p:cNvSpPr/>
          <p:nvPr/>
        </p:nvSpPr>
        <p:spPr>
          <a:xfrm>
            <a:off x="10170160" y="3163791"/>
            <a:ext cx="642273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61994A-E746-78AE-9362-31A9701EEB71}"/>
              </a:ext>
            </a:extLst>
          </p:cNvPr>
          <p:cNvSpPr/>
          <p:nvPr/>
        </p:nvSpPr>
        <p:spPr>
          <a:xfrm>
            <a:off x="7924800" y="3955561"/>
            <a:ext cx="1762760" cy="3562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0EA260-DB1B-5C54-E841-B5DB0B5A1D5C}"/>
              </a:ext>
            </a:extLst>
          </p:cNvPr>
          <p:cNvSpPr/>
          <p:nvPr/>
        </p:nvSpPr>
        <p:spPr>
          <a:xfrm>
            <a:off x="10458449" y="3638482"/>
            <a:ext cx="353984" cy="3562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E90723-6233-BAC2-C54F-A24ECF34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9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1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3652</Words>
  <Application>Microsoft Office PowerPoint</Application>
  <PresentationFormat>宽屏</PresentationFormat>
  <Paragraphs>458</Paragraphs>
  <Slides>60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Helvetica Neue</vt:lpstr>
      <vt:lpstr>Helvetica Neue Medium</vt:lpstr>
      <vt:lpstr>等线</vt:lpstr>
      <vt:lpstr>等线 Light</vt:lpstr>
      <vt:lpstr>华文细黑</vt:lpstr>
      <vt:lpstr>Arial</vt:lpstr>
      <vt:lpstr>Arial Black</vt:lpstr>
      <vt:lpstr>Calibri</vt:lpstr>
      <vt:lpstr>Calibri Light</vt:lpstr>
      <vt:lpstr>Cambria Math</vt:lpstr>
      <vt:lpstr>Helvetica</vt:lpstr>
      <vt:lpstr>Office 主题​​</vt:lpstr>
      <vt:lpstr>1_Office 主题​​</vt:lpstr>
      <vt:lpstr>Office 主题</vt:lpstr>
      <vt:lpstr>人工智能引论 ——模拟学习的基础</vt:lpstr>
      <vt:lpstr>模拟学习的基础</vt:lpstr>
      <vt:lpstr>PowerPoint 演示文稿</vt:lpstr>
      <vt:lpstr>几个例子</vt:lpstr>
      <vt:lpstr>几个例子</vt:lpstr>
      <vt:lpstr>几个例子</vt:lpstr>
      <vt:lpstr>几个例子</vt:lpstr>
      <vt:lpstr>几个例子</vt:lpstr>
      <vt:lpstr>几个例子</vt:lpstr>
      <vt:lpstr>获取信息的交互模式</vt:lpstr>
      <vt:lpstr>获取信息的交互模式</vt:lpstr>
      <vt:lpstr>学习方法</vt:lpstr>
      <vt:lpstr>优化目标</vt:lpstr>
      <vt:lpstr>优化目标</vt:lpstr>
      <vt:lpstr>优化目标</vt:lpstr>
      <vt:lpstr>优化目标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参考书目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睿华</dc:creator>
  <cp:lastModifiedBy>webuser</cp:lastModifiedBy>
  <cp:revision>93</cp:revision>
  <dcterms:created xsi:type="dcterms:W3CDTF">2020-11-18T07:52:21Z</dcterms:created>
  <dcterms:modified xsi:type="dcterms:W3CDTF">2024-11-07T01:29:24Z</dcterms:modified>
</cp:coreProperties>
</file>